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5" r:id="rId1"/>
  </p:sldMasterIdLst>
  <p:notesMasterIdLst>
    <p:notesMasterId r:id="rId62"/>
  </p:notesMasterIdLst>
  <p:sldIdLst>
    <p:sldId id="256" r:id="rId2"/>
    <p:sldId id="257" r:id="rId3"/>
    <p:sldId id="258" r:id="rId4"/>
    <p:sldId id="259" r:id="rId5"/>
    <p:sldId id="260" r:id="rId6"/>
    <p:sldId id="261" r:id="rId7"/>
    <p:sldId id="317" r:id="rId8"/>
    <p:sldId id="318" r:id="rId9"/>
    <p:sldId id="262" r:id="rId10"/>
    <p:sldId id="263" r:id="rId11"/>
    <p:sldId id="265"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3" r:id="rId29"/>
    <p:sldId id="281" r:id="rId30"/>
    <p:sldId id="282" r:id="rId31"/>
    <p:sldId id="284" r:id="rId32"/>
    <p:sldId id="285" r:id="rId33"/>
    <p:sldId id="286" r:id="rId34"/>
    <p:sldId id="287" r:id="rId35"/>
    <p:sldId id="288" r:id="rId36"/>
    <p:sldId id="289" r:id="rId37"/>
    <p:sldId id="290"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8" r:id="rId54"/>
    <p:sldId id="309" r:id="rId55"/>
    <p:sldId id="312" r:id="rId56"/>
    <p:sldId id="311" r:id="rId57"/>
    <p:sldId id="313" r:id="rId58"/>
    <p:sldId id="314" r:id="rId59"/>
    <p:sldId id="315" r:id="rId60"/>
    <p:sldId id="31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5"/>
    <p:restoredTop sz="94613"/>
  </p:normalViewPr>
  <p:slideViewPr>
    <p:cSldViewPr snapToGrid="0">
      <p:cViewPr>
        <p:scale>
          <a:sx n="86" d="100"/>
          <a:sy n="86" d="100"/>
        </p:scale>
        <p:origin x="1592"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BEA849-7DF2-424F-9DC6-47CA7BBDD31D}"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C7A3C84E-E5F9-45F2-809F-62ED199BCCBC}">
      <dgm:prSet/>
      <dgm:spPr/>
      <dgm:t>
        <a:bodyPr/>
        <a:lstStyle/>
        <a:p>
          <a:r>
            <a:rPr lang="en-US"/>
            <a:t>In the Orders_Staging table, we notice that there are multiple timestamp attributes like order_moment_accepted, order_moment_ready, order_moment_delivered etc.</a:t>
          </a:r>
        </a:p>
      </dgm:t>
    </dgm:pt>
    <dgm:pt modelId="{152220DF-2069-4F0F-B7F8-9E7B6648DAF2}" type="parTrans" cxnId="{1EB6C087-0E33-4FDB-851A-8503230AC9F9}">
      <dgm:prSet/>
      <dgm:spPr/>
      <dgm:t>
        <a:bodyPr/>
        <a:lstStyle/>
        <a:p>
          <a:endParaRPr lang="en-US"/>
        </a:p>
      </dgm:t>
    </dgm:pt>
    <dgm:pt modelId="{D68BE1FA-8B30-4BC7-BE68-2D9EC330EAAD}" type="sibTrans" cxnId="{1EB6C087-0E33-4FDB-851A-8503230AC9F9}">
      <dgm:prSet/>
      <dgm:spPr/>
      <dgm:t>
        <a:bodyPr/>
        <a:lstStyle/>
        <a:p>
          <a:endParaRPr lang="en-US"/>
        </a:p>
      </dgm:t>
    </dgm:pt>
    <dgm:pt modelId="{DB195985-CB42-44BF-AB18-CF43CB941B61}">
      <dgm:prSet/>
      <dgm:spPr/>
      <dgm:t>
        <a:bodyPr/>
        <a:lstStyle/>
        <a:p>
          <a:r>
            <a:rPr lang="en-US"/>
            <a:t>Basically, these denote the timestamps of various stages through which an order is fulfilled.</a:t>
          </a:r>
        </a:p>
      </dgm:t>
    </dgm:pt>
    <dgm:pt modelId="{4AAC0404-FA10-4300-8551-908BBDF5779C}" type="parTrans" cxnId="{223E656B-E842-457E-BB03-298EA4D76499}">
      <dgm:prSet/>
      <dgm:spPr/>
      <dgm:t>
        <a:bodyPr/>
        <a:lstStyle/>
        <a:p>
          <a:endParaRPr lang="en-US"/>
        </a:p>
      </dgm:t>
    </dgm:pt>
    <dgm:pt modelId="{0DA00C42-D283-452A-9FEE-6EF6B61ECE83}" type="sibTrans" cxnId="{223E656B-E842-457E-BB03-298EA4D76499}">
      <dgm:prSet/>
      <dgm:spPr/>
      <dgm:t>
        <a:bodyPr/>
        <a:lstStyle/>
        <a:p>
          <a:endParaRPr lang="en-US"/>
        </a:p>
      </dgm:t>
    </dgm:pt>
    <dgm:pt modelId="{AE33CA0A-632C-4812-8423-C19735EB0548}">
      <dgm:prSet/>
      <dgm:spPr/>
      <dgm:t>
        <a:bodyPr/>
        <a:lstStyle/>
        <a:p>
          <a:r>
            <a:rPr lang="en-US"/>
            <a:t>Now, when we have to calculate certain measures for analysis, it is better to have every component of the timestamp in a separate column.</a:t>
          </a:r>
        </a:p>
      </dgm:t>
    </dgm:pt>
    <dgm:pt modelId="{70233E00-FA61-421D-835F-DA9C0661225B}" type="parTrans" cxnId="{2824A119-EF05-4173-9FF1-E0C25BA499A6}">
      <dgm:prSet/>
      <dgm:spPr/>
      <dgm:t>
        <a:bodyPr/>
        <a:lstStyle/>
        <a:p>
          <a:endParaRPr lang="en-US"/>
        </a:p>
      </dgm:t>
    </dgm:pt>
    <dgm:pt modelId="{64C96E9B-6B1F-40C1-868E-39A4DE9D621E}" type="sibTrans" cxnId="{2824A119-EF05-4173-9FF1-E0C25BA499A6}">
      <dgm:prSet/>
      <dgm:spPr/>
      <dgm:t>
        <a:bodyPr/>
        <a:lstStyle/>
        <a:p>
          <a:endParaRPr lang="en-US"/>
        </a:p>
      </dgm:t>
    </dgm:pt>
    <dgm:pt modelId="{22ADC6D5-D96E-4D74-8E24-D68B9E6129B9}">
      <dgm:prSet/>
      <dgm:spPr/>
      <dgm:t>
        <a:bodyPr/>
        <a:lstStyle/>
        <a:p>
          <a:r>
            <a:rPr lang="en-US"/>
            <a:t>Hence, we perform a transformation on these attributes using a python function.</a:t>
          </a:r>
        </a:p>
      </dgm:t>
    </dgm:pt>
    <dgm:pt modelId="{7BFA7C26-935A-4314-B81A-CF535FB92887}" type="parTrans" cxnId="{FBCCE070-05F4-452B-9B28-7104FA2D91F5}">
      <dgm:prSet/>
      <dgm:spPr/>
      <dgm:t>
        <a:bodyPr/>
        <a:lstStyle/>
        <a:p>
          <a:endParaRPr lang="en-US"/>
        </a:p>
      </dgm:t>
    </dgm:pt>
    <dgm:pt modelId="{08D5FDB1-785E-4B9B-969D-9EEB9C3E1C06}" type="sibTrans" cxnId="{FBCCE070-05F4-452B-9B28-7104FA2D91F5}">
      <dgm:prSet/>
      <dgm:spPr/>
      <dgm:t>
        <a:bodyPr/>
        <a:lstStyle/>
        <a:p>
          <a:endParaRPr lang="en-US"/>
        </a:p>
      </dgm:t>
    </dgm:pt>
    <dgm:pt modelId="{D52C3E99-22FA-0841-A6BF-01EF9B424771}" type="pres">
      <dgm:prSet presAssocID="{34BEA849-7DF2-424F-9DC6-47CA7BBDD31D}" presName="linear" presStyleCnt="0">
        <dgm:presLayoutVars>
          <dgm:animLvl val="lvl"/>
          <dgm:resizeHandles val="exact"/>
        </dgm:presLayoutVars>
      </dgm:prSet>
      <dgm:spPr/>
    </dgm:pt>
    <dgm:pt modelId="{BD6954DD-8FC5-AB41-A26F-AE45631465A8}" type="pres">
      <dgm:prSet presAssocID="{C7A3C84E-E5F9-45F2-809F-62ED199BCCBC}" presName="parentText" presStyleLbl="node1" presStyleIdx="0" presStyleCnt="4">
        <dgm:presLayoutVars>
          <dgm:chMax val="0"/>
          <dgm:bulletEnabled val="1"/>
        </dgm:presLayoutVars>
      </dgm:prSet>
      <dgm:spPr/>
    </dgm:pt>
    <dgm:pt modelId="{9D7C7FA6-111C-1549-BD5A-3E900AFDDF69}" type="pres">
      <dgm:prSet presAssocID="{D68BE1FA-8B30-4BC7-BE68-2D9EC330EAAD}" presName="spacer" presStyleCnt="0"/>
      <dgm:spPr/>
    </dgm:pt>
    <dgm:pt modelId="{A8C235C8-6678-D546-8994-EAFD1CB30F9E}" type="pres">
      <dgm:prSet presAssocID="{DB195985-CB42-44BF-AB18-CF43CB941B61}" presName="parentText" presStyleLbl="node1" presStyleIdx="1" presStyleCnt="4">
        <dgm:presLayoutVars>
          <dgm:chMax val="0"/>
          <dgm:bulletEnabled val="1"/>
        </dgm:presLayoutVars>
      </dgm:prSet>
      <dgm:spPr/>
    </dgm:pt>
    <dgm:pt modelId="{5D594290-B7E9-F24B-8EE0-43FE3F8E9756}" type="pres">
      <dgm:prSet presAssocID="{0DA00C42-D283-452A-9FEE-6EF6B61ECE83}" presName="spacer" presStyleCnt="0"/>
      <dgm:spPr/>
    </dgm:pt>
    <dgm:pt modelId="{12B0B4F5-BE1B-7440-AF22-3F9BBD06E3F7}" type="pres">
      <dgm:prSet presAssocID="{AE33CA0A-632C-4812-8423-C19735EB0548}" presName="parentText" presStyleLbl="node1" presStyleIdx="2" presStyleCnt="4">
        <dgm:presLayoutVars>
          <dgm:chMax val="0"/>
          <dgm:bulletEnabled val="1"/>
        </dgm:presLayoutVars>
      </dgm:prSet>
      <dgm:spPr/>
    </dgm:pt>
    <dgm:pt modelId="{3322967D-DD14-FD4C-A02D-CA89665325E8}" type="pres">
      <dgm:prSet presAssocID="{64C96E9B-6B1F-40C1-868E-39A4DE9D621E}" presName="spacer" presStyleCnt="0"/>
      <dgm:spPr/>
    </dgm:pt>
    <dgm:pt modelId="{4AA21F6A-57AD-1448-88F9-DA468CE21E84}" type="pres">
      <dgm:prSet presAssocID="{22ADC6D5-D96E-4D74-8E24-D68B9E6129B9}" presName="parentText" presStyleLbl="node1" presStyleIdx="3" presStyleCnt="4">
        <dgm:presLayoutVars>
          <dgm:chMax val="0"/>
          <dgm:bulletEnabled val="1"/>
        </dgm:presLayoutVars>
      </dgm:prSet>
      <dgm:spPr/>
    </dgm:pt>
  </dgm:ptLst>
  <dgm:cxnLst>
    <dgm:cxn modelId="{6243B418-53B8-C049-98D5-D99BF1F37F6E}" type="presOf" srcId="{C7A3C84E-E5F9-45F2-809F-62ED199BCCBC}" destId="{BD6954DD-8FC5-AB41-A26F-AE45631465A8}" srcOrd="0" destOrd="0" presId="urn:microsoft.com/office/officeart/2005/8/layout/vList2"/>
    <dgm:cxn modelId="{2824A119-EF05-4173-9FF1-E0C25BA499A6}" srcId="{34BEA849-7DF2-424F-9DC6-47CA7BBDD31D}" destId="{AE33CA0A-632C-4812-8423-C19735EB0548}" srcOrd="2" destOrd="0" parTransId="{70233E00-FA61-421D-835F-DA9C0661225B}" sibTransId="{64C96E9B-6B1F-40C1-868E-39A4DE9D621E}"/>
    <dgm:cxn modelId="{672A202B-B6F8-0840-A6B8-1E83769EADF4}" type="presOf" srcId="{AE33CA0A-632C-4812-8423-C19735EB0548}" destId="{12B0B4F5-BE1B-7440-AF22-3F9BBD06E3F7}" srcOrd="0" destOrd="0" presId="urn:microsoft.com/office/officeart/2005/8/layout/vList2"/>
    <dgm:cxn modelId="{223E656B-E842-457E-BB03-298EA4D76499}" srcId="{34BEA849-7DF2-424F-9DC6-47CA7BBDD31D}" destId="{DB195985-CB42-44BF-AB18-CF43CB941B61}" srcOrd="1" destOrd="0" parTransId="{4AAC0404-FA10-4300-8551-908BBDF5779C}" sibTransId="{0DA00C42-D283-452A-9FEE-6EF6B61ECE83}"/>
    <dgm:cxn modelId="{FBCCE070-05F4-452B-9B28-7104FA2D91F5}" srcId="{34BEA849-7DF2-424F-9DC6-47CA7BBDD31D}" destId="{22ADC6D5-D96E-4D74-8E24-D68B9E6129B9}" srcOrd="3" destOrd="0" parTransId="{7BFA7C26-935A-4314-B81A-CF535FB92887}" sibTransId="{08D5FDB1-785E-4B9B-969D-9EEB9C3E1C06}"/>
    <dgm:cxn modelId="{1EB6C087-0E33-4FDB-851A-8503230AC9F9}" srcId="{34BEA849-7DF2-424F-9DC6-47CA7BBDD31D}" destId="{C7A3C84E-E5F9-45F2-809F-62ED199BCCBC}" srcOrd="0" destOrd="0" parTransId="{152220DF-2069-4F0F-B7F8-9E7B6648DAF2}" sibTransId="{D68BE1FA-8B30-4BC7-BE68-2D9EC330EAAD}"/>
    <dgm:cxn modelId="{6CF0999E-D11F-9B48-8083-F6841C07F190}" type="presOf" srcId="{22ADC6D5-D96E-4D74-8E24-D68B9E6129B9}" destId="{4AA21F6A-57AD-1448-88F9-DA468CE21E84}" srcOrd="0" destOrd="0" presId="urn:microsoft.com/office/officeart/2005/8/layout/vList2"/>
    <dgm:cxn modelId="{B0B4DCAD-675D-D94F-B3FF-8C554BAE361F}" type="presOf" srcId="{34BEA849-7DF2-424F-9DC6-47CA7BBDD31D}" destId="{D52C3E99-22FA-0841-A6BF-01EF9B424771}" srcOrd="0" destOrd="0" presId="urn:microsoft.com/office/officeart/2005/8/layout/vList2"/>
    <dgm:cxn modelId="{5A3EB7F4-3944-3A45-BCB2-4F84062C7B45}" type="presOf" srcId="{DB195985-CB42-44BF-AB18-CF43CB941B61}" destId="{A8C235C8-6678-D546-8994-EAFD1CB30F9E}" srcOrd="0" destOrd="0" presId="urn:microsoft.com/office/officeart/2005/8/layout/vList2"/>
    <dgm:cxn modelId="{3897B5F4-C568-B443-A7DE-8BE619E15FF1}" type="presParOf" srcId="{D52C3E99-22FA-0841-A6BF-01EF9B424771}" destId="{BD6954DD-8FC5-AB41-A26F-AE45631465A8}" srcOrd="0" destOrd="0" presId="urn:microsoft.com/office/officeart/2005/8/layout/vList2"/>
    <dgm:cxn modelId="{59F8B58F-5203-2E45-BD20-383DE669A1C7}" type="presParOf" srcId="{D52C3E99-22FA-0841-A6BF-01EF9B424771}" destId="{9D7C7FA6-111C-1549-BD5A-3E900AFDDF69}" srcOrd="1" destOrd="0" presId="urn:microsoft.com/office/officeart/2005/8/layout/vList2"/>
    <dgm:cxn modelId="{17837870-0816-A14F-90B0-9B25B48E8E5F}" type="presParOf" srcId="{D52C3E99-22FA-0841-A6BF-01EF9B424771}" destId="{A8C235C8-6678-D546-8994-EAFD1CB30F9E}" srcOrd="2" destOrd="0" presId="urn:microsoft.com/office/officeart/2005/8/layout/vList2"/>
    <dgm:cxn modelId="{DDBBF7ED-0842-504D-993E-D5BADAE37FA2}" type="presParOf" srcId="{D52C3E99-22FA-0841-A6BF-01EF9B424771}" destId="{5D594290-B7E9-F24B-8EE0-43FE3F8E9756}" srcOrd="3" destOrd="0" presId="urn:microsoft.com/office/officeart/2005/8/layout/vList2"/>
    <dgm:cxn modelId="{C9A3E5AE-9BBD-3D42-B431-4D42B6DB04A1}" type="presParOf" srcId="{D52C3E99-22FA-0841-A6BF-01EF9B424771}" destId="{12B0B4F5-BE1B-7440-AF22-3F9BBD06E3F7}" srcOrd="4" destOrd="0" presId="urn:microsoft.com/office/officeart/2005/8/layout/vList2"/>
    <dgm:cxn modelId="{110DE87F-3874-B841-A7F5-2AC5F9C59CF5}" type="presParOf" srcId="{D52C3E99-22FA-0841-A6BF-01EF9B424771}" destId="{3322967D-DD14-FD4C-A02D-CA89665325E8}" srcOrd="5" destOrd="0" presId="urn:microsoft.com/office/officeart/2005/8/layout/vList2"/>
    <dgm:cxn modelId="{C8A2A053-161D-1D47-A83E-800613F2C1D5}" type="presParOf" srcId="{D52C3E99-22FA-0841-A6BF-01EF9B424771}" destId="{4AA21F6A-57AD-1448-88F9-DA468CE21E8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F552DF-946C-4F60-BA5E-BE5EF78FBDB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8B52DEE-99AA-40BA-B840-4788CDC23534}">
      <dgm:prSet/>
      <dgm:spPr/>
      <dgm:t>
        <a:bodyPr/>
        <a:lstStyle/>
        <a:p>
          <a:r>
            <a:rPr lang="en-US"/>
            <a:t>If we look at our staging table, we can see that all the aspects of the dataset are just presented through attributes without any IDs or references.</a:t>
          </a:r>
        </a:p>
      </dgm:t>
    </dgm:pt>
    <dgm:pt modelId="{B8034B00-0A15-4221-9E92-D8138C3A917C}" type="parTrans" cxnId="{021BB01C-FC42-4D8B-AE02-16274625BF9B}">
      <dgm:prSet/>
      <dgm:spPr/>
      <dgm:t>
        <a:bodyPr/>
        <a:lstStyle/>
        <a:p>
          <a:endParaRPr lang="en-US"/>
        </a:p>
      </dgm:t>
    </dgm:pt>
    <dgm:pt modelId="{8E74B579-3E7A-41A6-BBCE-184C283978F0}" type="sibTrans" cxnId="{021BB01C-FC42-4D8B-AE02-16274625BF9B}">
      <dgm:prSet/>
      <dgm:spPr/>
      <dgm:t>
        <a:bodyPr/>
        <a:lstStyle/>
        <a:p>
          <a:endParaRPr lang="en-US"/>
        </a:p>
      </dgm:t>
    </dgm:pt>
    <dgm:pt modelId="{32559602-2C13-407B-895F-296BD3D0862B}">
      <dgm:prSet/>
      <dgm:spPr/>
      <dgm:t>
        <a:bodyPr/>
        <a:lstStyle/>
        <a:p>
          <a:r>
            <a:rPr lang="en-US"/>
            <a:t>Therefore, we need to breakdown individual aspects into different dimension tables.</a:t>
          </a:r>
        </a:p>
      </dgm:t>
    </dgm:pt>
    <dgm:pt modelId="{2C0499A9-58C3-4CB3-90C8-480266786ADD}" type="parTrans" cxnId="{53E27AEC-A7A3-4C92-981A-F1139F8CE779}">
      <dgm:prSet/>
      <dgm:spPr/>
      <dgm:t>
        <a:bodyPr/>
        <a:lstStyle/>
        <a:p>
          <a:endParaRPr lang="en-US"/>
        </a:p>
      </dgm:t>
    </dgm:pt>
    <dgm:pt modelId="{05D33799-8A8E-42C9-B43E-D2DEB685FDBB}" type="sibTrans" cxnId="{53E27AEC-A7A3-4C92-981A-F1139F8CE779}">
      <dgm:prSet/>
      <dgm:spPr/>
      <dgm:t>
        <a:bodyPr/>
        <a:lstStyle/>
        <a:p>
          <a:endParaRPr lang="en-US"/>
        </a:p>
      </dgm:t>
    </dgm:pt>
    <dgm:pt modelId="{CFDF4350-907C-451A-B97A-70A11C1FEAE6}">
      <dgm:prSet/>
      <dgm:spPr/>
      <dgm:t>
        <a:bodyPr/>
        <a:lstStyle/>
        <a:p>
          <a:r>
            <a:rPr lang="en-US"/>
            <a:t>For example, Store Dimension will contain attributes pertaining to the store details. These attributes include Store Name, Store Segment, Store Plan Price, Store_Latitude, Store Longitude.</a:t>
          </a:r>
        </a:p>
      </dgm:t>
    </dgm:pt>
    <dgm:pt modelId="{602F2560-FD85-4DB5-8F18-35806BEEE8A6}" type="parTrans" cxnId="{1C5E73C8-DDD8-4964-90AA-4B9441AB635E}">
      <dgm:prSet/>
      <dgm:spPr/>
      <dgm:t>
        <a:bodyPr/>
        <a:lstStyle/>
        <a:p>
          <a:endParaRPr lang="en-US"/>
        </a:p>
      </dgm:t>
    </dgm:pt>
    <dgm:pt modelId="{DB911B28-5999-45DF-BC60-EA88BC2B5AC4}" type="sibTrans" cxnId="{1C5E73C8-DDD8-4964-90AA-4B9441AB635E}">
      <dgm:prSet/>
      <dgm:spPr/>
      <dgm:t>
        <a:bodyPr/>
        <a:lstStyle/>
        <a:p>
          <a:endParaRPr lang="en-US"/>
        </a:p>
      </dgm:t>
    </dgm:pt>
    <dgm:pt modelId="{2ECA1606-B8D3-4D62-BFE8-740CD8092298}">
      <dgm:prSet/>
      <dgm:spPr/>
      <dgm:t>
        <a:bodyPr/>
        <a:lstStyle/>
        <a:p>
          <a:r>
            <a:rPr lang="en-US" dirty="0"/>
            <a:t>So, the way we break down each dimension is first subset the </a:t>
          </a:r>
          <a:r>
            <a:rPr lang="en-US" dirty="0" err="1"/>
            <a:t>dataframe</a:t>
          </a:r>
          <a:r>
            <a:rPr lang="en-US" dirty="0"/>
            <a:t> for relevant attributes and store them in a different </a:t>
          </a:r>
          <a:r>
            <a:rPr lang="en-US" dirty="0" err="1"/>
            <a:t>dataframe</a:t>
          </a:r>
          <a:r>
            <a:rPr lang="en-US" dirty="0"/>
            <a:t> and from there assign dimension IDs to uniquely save the details.</a:t>
          </a:r>
        </a:p>
      </dgm:t>
    </dgm:pt>
    <dgm:pt modelId="{7F0372AA-CA02-454C-A211-1A7E747F9F80}" type="parTrans" cxnId="{C28883A2-B03C-4DF2-A55C-195954DE02BB}">
      <dgm:prSet/>
      <dgm:spPr/>
      <dgm:t>
        <a:bodyPr/>
        <a:lstStyle/>
        <a:p>
          <a:endParaRPr lang="en-US"/>
        </a:p>
      </dgm:t>
    </dgm:pt>
    <dgm:pt modelId="{7BF42F46-94F2-4D2C-8321-C875CDF68D70}" type="sibTrans" cxnId="{C28883A2-B03C-4DF2-A55C-195954DE02BB}">
      <dgm:prSet/>
      <dgm:spPr/>
      <dgm:t>
        <a:bodyPr/>
        <a:lstStyle/>
        <a:p>
          <a:endParaRPr lang="en-US"/>
        </a:p>
      </dgm:t>
    </dgm:pt>
    <dgm:pt modelId="{BA83DB1F-E221-4EA7-8B18-B99E6FA924E3}" type="pres">
      <dgm:prSet presAssocID="{65F552DF-946C-4F60-BA5E-BE5EF78FBDBA}" presName="root" presStyleCnt="0">
        <dgm:presLayoutVars>
          <dgm:dir/>
          <dgm:resizeHandles val="exact"/>
        </dgm:presLayoutVars>
      </dgm:prSet>
      <dgm:spPr/>
    </dgm:pt>
    <dgm:pt modelId="{8A5B3203-6B51-4AB6-9617-8A95CCB77920}" type="pres">
      <dgm:prSet presAssocID="{E8B52DEE-99AA-40BA-B840-4788CDC23534}" presName="compNode" presStyleCnt="0"/>
      <dgm:spPr/>
    </dgm:pt>
    <dgm:pt modelId="{D4B0D46E-0345-4809-B951-B1E17183BA04}" type="pres">
      <dgm:prSet presAssocID="{E8B52DEE-99AA-40BA-B840-4788CDC23534}" presName="bgRect" presStyleLbl="bgShp" presStyleIdx="0" presStyleCnt="4"/>
      <dgm:spPr/>
    </dgm:pt>
    <dgm:pt modelId="{07590027-0525-443A-BB07-039AB1F40AE3}" type="pres">
      <dgm:prSet presAssocID="{E8B52DEE-99AA-40BA-B840-4788CDC2353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9DE10434-99D7-464E-A936-131AA01605C7}" type="pres">
      <dgm:prSet presAssocID="{E8B52DEE-99AA-40BA-B840-4788CDC23534}" presName="spaceRect" presStyleCnt="0"/>
      <dgm:spPr/>
    </dgm:pt>
    <dgm:pt modelId="{4AAAC4C6-1FE3-42D5-8906-7EBEA2C0DD77}" type="pres">
      <dgm:prSet presAssocID="{E8B52DEE-99AA-40BA-B840-4788CDC23534}" presName="parTx" presStyleLbl="revTx" presStyleIdx="0" presStyleCnt="4">
        <dgm:presLayoutVars>
          <dgm:chMax val="0"/>
          <dgm:chPref val="0"/>
        </dgm:presLayoutVars>
      </dgm:prSet>
      <dgm:spPr/>
    </dgm:pt>
    <dgm:pt modelId="{5A8BC56A-355B-4337-98B5-11330C227396}" type="pres">
      <dgm:prSet presAssocID="{8E74B579-3E7A-41A6-BBCE-184C283978F0}" presName="sibTrans" presStyleCnt="0"/>
      <dgm:spPr/>
    </dgm:pt>
    <dgm:pt modelId="{5FF8ABD9-91E3-42DB-A981-179A4EAFF3FD}" type="pres">
      <dgm:prSet presAssocID="{32559602-2C13-407B-895F-296BD3D0862B}" presName="compNode" presStyleCnt="0"/>
      <dgm:spPr/>
    </dgm:pt>
    <dgm:pt modelId="{90E3FCE0-D437-46F5-8FFB-5A453762B02D}" type="pres">
      <dgm:prSet presAssocID="{32559602-2C13-407B-895F-296BD3D0862B}" presName="bgRect" presStyleLbl="bgShp" presStyleIdx="1" presStyleCnt="4"/>
      <dgm:spPr/>
    </dgm:pt>
    <dgm:pt modelId="{01C08B00-20C0-4413-BC12-C8E807711CE5}" type="pres">
      <dgm:prSet presAssocID="{32559602-2C13-407B-895F-296BD3D0862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E138B806-E36A-4D52-945C-DC9C3D30880E}" type="pres">
      <dgm:prSet presAssocID="{32559602-2C13-407B-895F-296BD3D0862B}" presName="spaceRect" presStyleCnt="0"/>
      <dgm:spPr/>
    </dgm:pt>
    <dgm:pt modelId="{DE536185-E13D-4168-B0A4-19AD32F2B3E1}" type="pres">
      <dgm:prSet presAssocID="{32559602-2C13-407B-895F-296BD3D0862B}" presName="parTx" presStyleLbl="revTx" presStyleIdx="1" presStyleCnt="4">
        <dgm:presLayoutVars>
          <dgm:chMax val="0"/>
          <dgm:chPref val="0"/>
        </dgm:presLayoutVars>
      </dgm:prSet>
      <dgm:spPr/>
    </dgm:pt>
    <dgm:pt modelId="{01FFA56C-9973-4970-84F1-E837E95E8352}" type="pres">
      <dgm:prSet presAssocID="{05D33799-8A8E-42C9-B43E-D2DEB685FDBB}" presName="sibTrans" presStyleCnt="0"/>
      <dgm:spPr/>
    </dgm:pt>
    <dgm:pt modelId="{888EDD8B-A7FD-4B96-8710-68F5F208010E}" type="pres">
      <dgm:prSet presAssocID="{CFDF4350-907C-451A-B97A-70A11C1FEAE6}" presName="compNode" presStyleCnt="0"/>
      <dgm:spPr/>
    </dgm:pt>
    <dgm:pt modelId="{2F57A450-7387-40A7-A9E6-A2276E87645E}" type="pres">
      <dgm:prSet presAssocID="{CFDF4350-907C-451A-B97A-70A11C1FEAE6}" presName="bgRect" presStyleLbl="bgShp" presStyleIdx="2" presStyleCnt="4"/>
      <dgm:spPr/>
    </dgm:pt>
    <dgm:pt modelId="{3E73709D-6B13-4DA1-966D-F397E0E5557D}" type="pres">
      <dgm:prSet presAssocID="{CFDF4350-907C-451A-B97A-70A11C1FEAE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re"/>
        </a:ext>
      </dgm:extLst>
    </dgm:pt>
    <dgm:pt modelId="{CDE65021-822F-4096-BA61-F4255A7FFEFD}" type="pres">
      <dgm:prSet presAssocID="{CFDF4350-907C-451A-B97A-70A11C1FEAE6}" presName="spaceRect" presStyleCnt="0"/>
      <dgm:spPr/>
    </dgm:pt>
    <dgm:pt modelId="{2D91B8EA-3F45-4445-B93E-BFF32B479CA0}" type="pres">
      <dgm:prSet presAssocID="{CFDF4350-907C-451A-B97A-70A11C1FEAE6}" presName="parTx" presStyleLbl="revTx" presStyleIdx="2" presStyleCnt="4">
        <dgm:presLayoutVars>
          <dgm:chMax val="0"/>
          <dgm:chPref val="0"/>
        </dgm:presLayoutVars>
      </dgm:prSet>
      <dgm:spPr/>
    </dgm:pt>
    <dgm:pt modelId="{EA5C3A1A-7F71-4E14-9107-E3C2BC04B4A6}" type="pres">
      <dgm:prSet presAssocID="{DB911B28-5999-45DF-BC60-EA88BC2B5AC4}" presName="sibTrans" presStyleCnt="0"/>
      <dgm:spPr/>
    </dgm:pt>
    <dgm:pt modelId="{894982ED-0CED-499B-8820-735CB8835B35}" type="pres">
      <dgm:prSet presAssocID="{2ECA1606-B8D3-4D62-BFE8-740CD8092298}" presName="compNode" presStyleCnt="0"/>
      <dgm:spPr/>
    </dgm:pt>
    <dgm:pt modelId="{F3A082B1-C2E6-4E43-AA82-6E4F5DBB8998}" type="pres">
      <dgm:prSet presAssocID="{2ECA1606-B8D3-4D62-BFE8-740CD8092298}" presName="bgRect" presStyleLbl="bgShp" presStyleIdx="3" presStyleCnt="4"/>
      <dgm:spPr/>
    </dgm:pt>
    <dgm:pt modelId="{028BE437-B2B0-4B20-ACA6-D51F68CFEB0D}" type="pres">
      <dgm:prSet presAssocID="{2ECA1606-B8D3-4D62-BFE8-740CD809229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ierarchy"/>
        </a:ext>
      </dgm:extLst>
    </dgm:pt>
    <dgm:pt modelId="{7C88C614-371B-43C2-909F-E3081862875F}" type="pres">
      <dgm:prSet presAssocID="{2ECA1606-B8D3-4D62-BFE8-740CD8092298}" presName="spaceRect" presStyleCnt="0"/>
      <dgm:spPr/>
    </dgm:pt>
    <dgm:pt modelId="{05F504D4-34FA-4DF9-9C1C-B5695EBB7C8C}" type="pres">
      <dgm:prSet presAssocID="{2ECA1606-B8D3-4D62-BFE8-740CD8092298}" presName="parTx" presStyleLbl="revTx" presStyleIdx="3" presStyleCnt="4">
        <dgm:presLayoutVars>
          <dgm:chMax val="0"/>
          <dgm:chPref val="0"/>
        </dgm:presLayoutVars>
      </dgm:prSet>
      <dgm:spPr/>
    </dgm:pt>
  </dgm:ptLst>
  <dgm:cxnLst>
    <dgm:cxn modelId="{021BB01C-FC42-4D8B-AE02-16274625BF9B}" srcId="{65F552DF-946C-4F60-BA5E-BE5EF78FBDBA}" destId="{E8B52DEE-99AA-40BA-B840-4788CDC23534}" srcOrd="0" destOrd="0" parTransId="{B8034B00-0A15-4221-9E92-D8138C3A917C}" sibTransId="{8E74B579-3E7A-41A6-BBCE-184C283978F0}"/>
    <dgm:cxn modelId="{4938472E-ED1A-43DA-818B-64655B0E2FE5}" type="presOf" srcId="{2ECA1606-B8D3-4D62-BFE8-740CD8092298}" destId="{05F504D4-34FA-4DF9-9C1C-B5695EBB7C8C}" srcOrd="0" destOrd="0" presId="urn:microsoft.com/office/officeart/2018/2/layout/IconVerticalSolidList"/>
    <dgm:cxn modelId="{D6855A76-1ED1-4185-BD77-31BAE50A3470}" type="presOf" srcId="{E8B52DEE-99AA-40BA-B840-4788CDC23534}" destId="{4AAAC4C6-1FE3-42D5-8906-7EBEA2C0DD77}" srcOrd="0" destOrd="0" presId="urn:microsoft.com/office/officeart/2018/2/layout/IconVerticalSolidList"/>
    <dgm:cxn modelId="{EBFBA395-5947-4FC1-B8BD-E3871BFD0FB2}" type="presOf" srcId="{32559602-2C13-407B-895F-296BD3D0862B}" destId="{DE536185-E13D-4168-B0A4-19AD32F2B3E1}" srcOrd="0" destOrd="0" presId="urn:microsoft.com/office/officeart/2018/2/layout/IconVerticalSolidList"/>
    <dgm:cxn modelId="{C28883A2-B03C-4DF2-A55C-195954DE02BB}" srcId="{65F552DF-946C-4F60-BA5E-BE5EF78FBDBA}" destId="{2ECA1606-B8D3-4D62-BFE8-740CD8092298}" srcOrd="3" destOrd="0" parTransId="{7F0372AA-CA02-454C-A211-1A7E747F9F80}" sibTransId="{7BF42F46-94F2-4D2C-8321-C875CDF68D70}"/>
    <dgm:cxn modelId="{6CAE5CA7-B086-4616-B6D5-66B23AF23FE7}" type="presOf" srcId="{65F552DF-946C-4F60-BA5E-BE5EF78FBDBA}" destId="{BA83DB1F-E221-4EA7-8B18-B99E6FA924E3}" srcOrd="0" destOrd="0" presId="urn:microsoft.com/office/officeart/2018/2/layout/IconVerticalSolidList"/>
    <dgm:cxn modelId="{5A9F84BF-5029-4606-AC82-297904AEFF49}" type="presOf" srcId="{CFDF4350-907C-451A-B97A-70A11C1FEAE6}" destId="{2D91B8EA-3F45-4445-B93E-BFF32B479CA0}" srcOrd="0" destOrd="0" presId="urn:microsoft.com/office/officeart/2018/2/layout/IconVerticalSolidList"/>
    <dgm:cxn modelId="{1C5E73C8-DDD8-4964-90AA-4B9441AB635E}" srcId="{65F552DF-946C-4F60-BA5E-BE5EF78FBDBA}" destId="{CFDF4350-907C-451A-B97A-70A11C1FEAE6}" srcOrd="2" destOrd="0" parTransId="{602F2560-FD85-4DB5-8F18-35806BEEE8A6}" sibTransId="{DB911B28-5999-45DF-BC60-EA88BC2B5AC4}"/>
    <dgm:cxn modelId="{53E27AEC-A7A3-4C92-981A-F1139F8CE779}" srcId="{65F552DF-946C-4F60-BA5E-BE5EF78FBDBA}" destId="{32559602-2C13-407B-895F-296BD3D0862B}" srcOrd="1" destOrd="0" parTransId="{2C0499A9-58C3-4CB3-90C8-480266786ADD}" sibTransId="{05D33799-8A8E-42C9-B43E-D2DEB685FDBB}"/>
    <dgm:cxn modelId="{40ED1469-ED51-412E-AEFE-6B088BE1B1BE}" type="presParOf" srcId="{BA83DB1F-E221-4EA7-8B18-B99E6FA924E3}" destId="{8A5B3203-6B51-4AB6-9617-8A95CCB77920}" srcOrd="0" destOrd="0" presId="urn:microsoft.com/office/officeart/2018/2/layout/IconVerticalSolidList"/>
    <dgm:cxn modelId="{7ABEF198-B072-4F2B-AA73-BDE21842B455}" type="presParOf" srcId="{8A5B3203-6B51-4AB6-9617-8A95CCB77920}" destId="{D4B0D46E-0345-4809-B951-B1E17183BA04}" srcOrd="0" destOrd="0" presId="urn:microsoft.com/office/officeart/2018/2/layout/IconVerticalSolidList"/>
    <dgm:cxn modelId="{7A5EEDE6-B276-4666-9DCE-091DF0119BB8}" type="presParOf" srcId="{8A5B3203-6B51-4AB6-9617-8A95CCB77920}" destId="{07590027-0525-443A-BB07-039AB1F40AE3}" srcOrd="1" destOrd="0" presId="urn:microsoft.com/office/officeart/2018/2/layout/IconVerticalSolidList"/>
    <dgm:cxn modelId="{D4029121-0BCB-4FCC-810A-D885974789A7}" type="presParOf" srcId="{8A5B3203-6B51-4AB6-9617-8A95CCB77920}" destId="{9DE10434-99D7-464E-A936-131AA01605C7}" srcOrd="2" destOrd="0" presId="urn:microsoft.com/office/officeart/2018/2/layout/IconVerticalSolidList"/>
    <dgm:cxn modelId="{2950A4D4-1193-4A88-88DE-3BFCAA7BD919}" type="presParOf" srcId="{8A5B3203-6B51-4AB6-9617-8A95CCB77920}" destId="{4AAAC4C6-1FE3-42D5-8906-7EBEA2C0DD77}" srcOrd="3" destOrd="0" presId="urn:microsoft.com/office/officeart/2018/2/layout/IconVerticalSolidList"/>
    <dgm:cxn modelId="{2E8A8F99-6092-47E2-9CFE-7287C641CF83}" type="presParOf" srcId="{BA83DB1F-E221-4EA7-8B18-B99E6FA924E3}" destId="{5A8BC56A-355B-4337-98B5-11330C227396}" srcOrd="1" destOrd="0" presId="urn:microsoft.com/office/officeart/2018/2/layout/IconVerticalSolidList"/>
    <dgm:cxn modelId="{C70066D4-8887-4DA7-89A1-D99CE50906AE}" type="presParOf" srcId="{BA83DB1F-E221-4EA7-8B18-B99E6FA924E3}" destId="{5FF8ABD9-91E3-42DB-A981-179A4EAFF3FD}" srcOrd="2" destOrd="0" presId="urn:microsoft.com/office/officeart/2018/2/layout/IconVerticalSolidList"/>
    <dgm:cxn modelId="{EF4AE6C5-BDBA-4B5D-9031-52ADFA4BA776}" type="presParOf" srcId="{5FF8ABD9-91E3-42DB-A981-179A4EAFF3FD}" destId="{90E3FCE0-D437-46F5-8FFB-5A453762B02D}" srcOrd="0" destOrd="0" presId="urn:microsoft.com/office/officeart/2018/2/layout/IconVerticalSolidList"/>
    <dgm:cxn modelId="{9D332174-1480-4946-ABBD-DD94A425CA64}" type="presParOf" srcId="{5FF8ABD9-91E3-42DB-A981-179A4EAFF3FD}" destId="{01C08B00-20C0-4413-BC12-C8E807711CE5}" srcOrd="1" destOrd="0" presId="urn:microsoft.com/office/officeart/2018/2/layout/IconVerticalSolidList"/>
    <dgm:cxn modelId="{41717E8C-2E93-4915-BBCB-1181BD02BDA7}" type="presParOf" srcId="{5FF8ABD9-91E3-42DB-A981-179A4EAFF3FD}" destId="{E138B806-E36A-4D52-945C-DC9C3D30880E}" srcOrd="2" destOrd="0" presId="urn:microsoft.com/office/officeart/2018/2/layout/IconVerticalSolidList"/>
    <dgm:cxn modelId="{1103285F-CF45-44F8-A5E3-760FCA4EC477}" type="presParOf" srcId="{5FF8ABD9-91E3-42DB-A981-179A4EAFF3FD}" destId="{DE536185-E13D-4168-B0A4-19AD32F2B3E1}" srcOrd="3" destOrd="0" presId="urn:microsoft.com/office/officeart/2018/2/layout/IconVerticalSolidList"/>
    <dgm:cxn modelId="{7C34A846-6E6C-4312-9A71-B8205D534555}" type="presParOf" srcId="{BA83DB1F-E221-4EA7-8B18-B99E6FA924E3}" destId="{01FFA56C-9973-4970-84F1-E837E95E8352}" srcOrd="3" destOrd="0" presId="urn:microsoft.com/office/officeart/2018/2/layout/IconVerticalSolidList"/>
    <dgm:cxn modelId="{130BFB35-6254-498C-989A-410063258F0E}" type="presParOf" srcId="{BA83DB1F-E221-4EA7-8B18-B99E6FA924E3}" destId="{888EDD8B-A7FD-4B96-8710-68F5F208010E}" srcOrd="4" destOrd="0" presId="urn:microsoft.com/office/officeart/2018/2/layout/IconVerticalSolidList"/>
    <dgm:cxn modelId="{69A58D8E-7AED-4B06-B1CB-FBFE8EB4E16F}" type="presParOf" srcId="{888EDD8B-A7FD-4B96-8710-68F5F208010E}" destId="{2F57A450-7387-40A7-A9E6-A2276E87645E}" srcOrd="0" destOrd="0" presId="urn:microsoft.com/office/officeart/2018/2/layout/IconVerticalSolidList"/>
    <dgm:cxn modelId="{6C9C0850-F8E1-43BD-AEF3-1973BA0EE456}" type="presParOf" srcId="{888EDD8B-A7FD-4B96-8710-68F5F208010E}" destId="{3E73709D-6B13-4DA1-966D-F397E0E5557D}" srcOrd="1" destOrd="0" presId="urn:microsoft.com/office/officeart/2018/2/layout/IconVerticalSolidList"/>
    <dgm:cxn modelId="{0D53931E-46EF-4CAD-AB37-CA272711E633}" type="presParOf" srcId="{888EDD8B-A7FD-4B96-8710-68F5F208010E}" destId="{CDE65021-822F-4096-BA61-F4255A7FFEFD}" srcOrd="2" destOrd="0" presId="urn:microsoft.com/office/officeart/2018/2/layout/IconVerticalSolidList"/>
    <dgm:cxn modelId="{179CF928-A288-45C8-9324-DE3536029452}" type="presParOf" srcId="{888EDD8B-A7FD-4B96-8710-68F5F208010E}" destId="{2D91B8EA-3F45-4445-B93E-BFF32B479CA0}" srcOrd="3" destOrd="0" presId="urn:microsoft.com/office/officeart/2018/2/layout/IconVerticalSolidList"/>
    <dgm:cxn modelId="{A35E076B-9B29-420C-8903-10DE35EFA3CA}" type="presParOf" srcId="{BA83DB1F-E221-4EA7-8B18-B99E6FA924E3}" destId="{EA5C3A1A-7F71-4E14-9107-E3C2BC04B4A6}" srcOrd="5" destOrd="0" presId="urn:microsoft.com/office/officeart/2018/2/layout/IconVerticalSolidList"/>
    <dgm:cxn modelId="{3749B763-E78D-4930-8350-BC2318092BE2}" type="presParOf" srcId="{BA83DB1F-E221-4EA7-8B18-B99E6FA924E3}" destId="{894982ED-0CED-499B-8820-735CB8835B35}" srcOrd="6" destOrd="0" presId="urn:microsoft.com/office/officeart/2018/2/layout/IconVerticalSolidList"/>
    <dgm:cxn modelId="{B7D4CC60-D56A-41CD-9F3A-7BED11813369}" type="presParOf" srcId="{894982ED-0CED-499B-8820-735CB8835B35}" destId="{F3A082B1-C2E6-4E43-AA82-6E4F5DBB8998}" srcOrd="0" destOrd="0" presId="urn:microsoft.com/office/officeart/2018/2/layout/IconVerticalSolidList"/>
    <dgm:cxn modelId="{E98E9764-A16C-4E40-A9EC-0DDD10522426}" type="presParOf" srcId="{894982ED-0CED-499B-8820-735CB8835B35}" destId="{028BE437-B2B0-4B20-ACA6-D51F68CFEB0D}" srcOrd="1" destOrd="0" presId="urn:microsoft.com/office/officeart/2018/2/layout/IconVerticalSolidList"/>
    <dgm:cxn modelId="{F08E6BDE-A1E7-44B3-A1B8-317A14014C17}" type="presParOf" srcId="{894982ED-0CED-499B-8820-735CB8835B35}" destId="{7C88C614-371B-43C2-909F-E3081862875F}" srcOrd="2" destOrd="0" presId="urn:microsoft.com/office/officeart/2018/2/layout/IconVerticalSolidList"/>
    <dgm:cxn modelId="{795129A7-9B85-465F-8FA5-0D6E18CFD1CA}" type="presParOf" srcId="{894982ED-0CED-499B-8820-735CB8835B35}" destId="{05F504D4-34FA-4DF9-9C1C-B5695EBB7C8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9ACDC2-B46E-4328-ACD7-01FD8C3BE4B8}"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DF50916-EA94-44B6-B310-68782683AA2F}">
      <dgm:prSet custT="1"/>
      <dgm:spPr/>
      <dgm:t>
        <a:bodyPr anchor="ctr"/>
        <a:lstStyle/>
        <a:p>
          <a:pPr>
            <a:defRPr b="1"/>
          </a:pPr>
          <a:r>
            <a:rPr lang="en-US" sz="2800" dirty="0"/>
            <a:t>Revenue Fact Table</a:t>
          </a:r>
        </a:p>
      </dgm:t>
    </dgm:pt>
    <dgm:pt modelId="{89126017-8E84-4508-8CBD-4524DF133AB6}" type="parTrans" cxnId="{C6AE43BD-0AB0-4E7C-ADF7-37E57E90CF23}">
      <dgm:prSet/>
      <dgm:spPr/>
      <dgm:t>
        <a:bodyPr/>
        <a:lstStyle/>
        <a:p>
          <a:endParaRPr lang="en-US"/>
        </a:p>
      </dgm:t>
    </dgm:pt>
    <dgm:pt modelId="{19669FC4-374B-4D43-8560-39ED06F169C3}" type="sibTrans" cxnId="{C6AE43BD-0AB0-4E7C-ADF7-37E57E90CF23}">
      <dgm:prSet/>
      <dgm:spPr/>
      <dgm:t>
        <a:bodyPr/>
        <a:lstStyle/>
        <a:p>
          <a:endParaRPr lang="en-US"/>
        </a:p>
      </dgm:t>
    </dgm:pt>
    <dgm:pt modelId="{4986E895-E5F4-45CE-8BC0-9C1D41C564CC}">
      <dgm:prSet custT="1"/>
      <dgm:spPr/>
      <dgm:t>
        <a:bodyPr/>
        <a:lstStyle/>
        <a:p>
          <a:r>
            <a:rPr lang="en-US" sz="1400" dirty="0"/>
            <a:t>This table contains attributes related to money. For example, payment amount, payment fee, order delivery fee.</a:t>
          </a:r>
        </a:p>
      </dgm:t>
    </dgm:pt>
    <dgm:pt modelId="{9BEB4F63-63E5-4F1A-9FC7-C4AC23D1974E}" type="parTrans" cxnId="{0845EC24-4F30-4328-A473-61AE8E286D44}">
      <dgm:prSet/>
      <dgm:spPr/>
      <dgm:t>
        <a:bodyPr/>
        <a:lstStyle/>
        <a:p>
          <a:endParaRPr lang="en-US"/>
        </a:p>
      </dgm:t>
    </dgm:pt>
    <dgm:pt modelId="{240357E6-6847-40E0-AF3C-46CA494389D6}" type="sibTrans" cxnId="{0845EC24-4F30-4328-A473-61AE8E286D44}">
      <dgm:prSet/>
      <dgm:spPr/>
      <dgm:t>
        <a:bodyPr/>
        <a:lstStyle/>
        <a:p>
          <a:endParaRPr lang="en-US"/>
        </a:p>
      </dgm:t>
    </dgm:pt>
    <dgm:pt modelId="{BE9CF03C-0181-420E-B43C-8128E99D49B3}">
      <dgm:prSet custT="1"/>
      <dgm:spPr/>
      <dgm:t>
        <a:bodyPr/>
        <a:lstStyle/>
        <a:p>
          <a:r>
            <a:rPr lang="en-US" sz="1400" dirty="0"/>
            <a:t>The purpose of the fact table is to help the company analyze different revenue streams along with the costs they have to bear to maintain their channels, hubs, drivers and stores.	</a:t>
          </a:r>
        </a:p>
      </dgm:t>
    </dgm:pt>
    <dgm:pt modelId="{D28CC9E7-CD6F-4E7A-A0C8-7CBFAC6919F1}" type="parTrans" cxnId="{5D7C3864-8B4D-4711-8D6F-AFE223573311}">
      <dgm:prSet/>
      <dgm:spPr/>
      <dgm:t>
        <a:bodyPr/>
        <a:lstStyle/>
        <a:p>
          <a:endParaRPr lang="en-US"/>
        </a:p>
      </dgm:t>
    </dgm:pt>
    <dgm:pt modelId="{900EB8F2-943B-4DE7-99B9-F38C5D9CDEFA}" type="sibTrans" cxnId="{5D7C3864-8B4D-4711-8D6F-AFE223573311}">
      <dgm:prSet/>
      <dgm:spPr/>
      <dgm:t>
        <a:bodyPr/>
        <a:lstStyle/>
        <a:p>
          <a:endParaRPr lang="en-US"/>
        </a:p>
      </dgm:t>
    </dgm:pt>
    <dgm:pt modelId="{A1794D17-1187-4BFE-B5C0-0CB9432E8B06}">
      <dgm:prSet custT="1"/>
      <dgm:spPr/>
      <dgm:t>
        <a:bodyPr anchor="ctr"/>
        <a:lstStyle/>
        <a:p>
          <a:pPr>
            <a:defRPr b="1"/>
          </a:pPr>
          <a:r>
            <a:rPr lang="en-US" sz="2800" dirty="0"/>
            <a:t>Logistics Fact Table</a:t>
          </a:r>
        </a:p>
      </dgm:t>
    </dgm:pt>
    <dgm:pt modelId="{4E44DD45-CA58-4218-9872-671D6A5C1352}" type="parTrans" cxnId="{0150C368-F04F-439C-9593-2049CE51A8AF}">
      <dgm:prSet/>
      <dgm:spPr/>
      <dgm:t>
        <a:bodyPr/>
        <a:lstStyle/>
        <a:p>
          <a:endParaRPr lang="en-US"/>
        </a:p>
      </dgm:t>
    </dgm:pt>
    <dgm:pt modelId="{80FB362C-95EB-4D45-ABAD-0928D9BC99F7}" type="sibTrans" cxnId="{0150C368-F04F-439C-9593-2049CE51A8AF}">
      <dgm:prSet/>
      <dgm:spPr/>
      <dgm:t>
        <a:bodyPr/>
        <a:lstStyle/>
        <a:p>
          <a:endParaRPr lang="en-US"/>
        </a:p>
      </dgm:t>
    </dgm:pt>
    <dgm:pt modelId="{5DF095AA-8491-4701-BB6B-F8DE9A900AFC}">
      <dgm:prSet custT="1"/>
      <dgm:spPr/>
      <dgm:t>
        <a:bodyPr/>
        <a:lstStyle/>
        <a:p>
          <a:r>
            <a:rPr lang="en-US" sz="1400" dirty="0"/>
            <a:t>This table contains attributes related to time and distance. For example, order moment accepted, order moment finished, delivery distance in meters, order fulfillment time.</a:t>
          </a:r>
        </a:p>
      </dgm:t>
    </dgm:pt>
    <dgm:pt modelId="{5AE16FEA-BA5E-46FA-81E8-1E8E77EC48AA}" type="parTrans" cxnId="{F86787BF-2382-4504-A094-90EC42234610}">
      <dgm:prSet/>
      <dgm:spPr/>
      <dgm:t>
        <a:bodyPr/>
        <a:lstStyle/>
        <a:p>
          <a:endParaRPr lang="en-US"/>
        </a:p>
      </dgm:t>
    </dgm:pt>
    <dgm:pt modelId="{66099423-9E78-4D2A-9617-70CB958B3244}" type="sibTrans" cxnId="{F86787BF-2382-4504-A094-90EC42234610}">
      <dgm:prSet/>
      <dgm:spPr/>
      <dgm:t>
        <a:bodyPr/>
        <a:lstStyle/>
        <a:p>
          <a:endParaRPr lang="en-US"/>
        </a:p>
      </dgm:t>
    </dgm:pt>
    <dgm:pt modelId="{81EFF0F1-7913-4DD2-82C3-8CC8FD05F9D3}">
      <dgm:prSet custT="1"/>
      <dgm:spPr/>
      <dgm:t>
        <a:bodyPr/>
        <a:lstStyle/>
        <a:p>
          <a:r>
            <a:rPr lang="en-US" sz="1400" dirty="0"/>
            <a:t>This table’s goal is to provide analysis on how much time it takes for orders to be fulfilled along with the distance travelled for the orders to reach their customers.</a:t>
          </a:r>
        </a:p>
      </dgm:t>
    </dgm:pt>
    <dgm:pt modelId="{7403B7E0-37B5-40A9-A930-2CF42351E6DF}" type="parTrans" cxnId="{EF431D31-34F9-4EFE-89E7-445CA5C032AA}">
      <dgm:prSet/>
      <dgm:spPr/>
      <dgm:t>
        <a:bodyPr/>
        <a:lstStyle/>
        <a:p>
          <a:endParaRPr lang="en-US"/>
        </a:p>
      </dgm:t>
    </dgm:pt>
    <dgm:pt modelId="{E0275053-CDC4-475B-B82D-E4153E3085D2}" type="sibTrans" cxnId="{EF431D31-34F9-4EFE-89E7-445CA5C032AA}">
      <dgm:prSet/>
      <dgm:spPr/>
      <dgm:t>
        <a:bodyPr/>
        <a:lstStyle/>
        <a:p>
          <a:endParaRPr lang="en-US"/>
        </a:p>
      </dgm:t>
    </dgm:pt>
    <dgm:pt modelId="{B85659F8-1486-46A3-9363-B0475128D8B1}" type="pres">
      <dgm:prSet presAssocID="{129ACDC2-B46E-4328-ACD7-01FD8C3BE4B8}" presName="root" presStyleCnt="0">
        <dgm:presLayoutVars>
          <dgm:dir/>
          <dgm:resizeHandles val="exact"/>
        </dgm:presLayoutVars>
      </dgm:prSet>
      <dgm:spPr/>
    </dgm:pt>
    <dgm:pt modelId="{FEA5B3BD-D57A-4EAC-B7D5-7634B716C0DE}" type="pres">
      <dgm:prSet presAssocID="{9DF50916-EA94-44B6-B310-68782683AA2F}" presName="compNode" presStyleCnt="0"/>
      <dgm:spPr/>
    </dgm:pt>
    <dgm:pt modelId="{2B542437-204A-4D2F-A6B5-7AE115761715}" type="pres">
      <dgm:prSet presAssocID="{9DF50916-EA94-44B6-B310-68782683AA2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A65655FA-35C8-4270-A53B-3FD8A08EE0C9}" type="pres">
      <dgm:prSet presAssocID="{9DF50916-EA94-44B6-B310-68782683AA2F}" presName="iconSpace" presStyleCnt="0"/>
      <dgm:spPr/>
    </dgm:pt>
    <dgm:pt modelId="{74A26557-BBCC-4A01-8AF2-B5BCD339672C}" type="pres">
      <dgm:prSet presAssocID="{9DF50916-EA94-44B6-B310-68782683AA2F}" presName="parTx" presStyleLbl="revTx" presStyleIdx="0" presStyleCnt="4">
        <dgm:presLayoutVars>
          <dgm:chMax val="0"/>
          <dgm:chPref val="0"/>
        </dgm:presLayoutVars>
      </dgm:prSet>
      <dgm:spPr/>
    </dgm:pt>
    <dgm:pt modelId="{EF38B6FC-2882-44F2-B99C-B98BDC20E7A6}" type="pres">
      <dgm:prSet presAssocID="{9DF50916-EA94-44B6-B310-68782683AA2F}" presName="txSpace" presStyleCnt="0"/>
      <dgm:spPr/>
    </dgm:pt>
    <dgm:pt modelId="{A564E21A-B5A3-43C6-8510-5601C5C8C23B}" type="pres">
      <dgm:prSet presAssocID="{9DF50916-EA94-44B6-B310-68782683AA2F}" presName="desTx" presStyleLbl="revTx" presStyleIdx="1" presStyleCnt="4">
        <dgm:presLayoutVars/>
      </dgm:prSet>
      <dgm:spPr/>
    </dgm:pt>
    <dgm:pt modelId="{42C1BEE1-02E4-43C2-B8C8-31A9F595322B}" type="pres">
      <dgm:prSet presAssocID="{19669FC4-374B-4D43-8560-39ED06F169C3}" presName="sibTrans" presStyleCnt="0"/>
      <dgm:spPr/>
    </dgm:pt>
    <dgm:pt modelId="{393D74DD-CCD7-4A0F-BEF5-A22077E47F5C}" type="pres">
      <dgm:prSet presAssocID="{A1794D17-1187-4BFE-B5C0-0CB9432E8B06}" presName="compNode" presStyleCnt="0"/>
      <dgm:spPr/>
    </dgm:pt>
    <dgm:pt modelId="{96A6F005-44EF-4192-A76F-EB321F871729}" type="pres">
      <dgm:prSet presAssocID="{A1794D17-1187-4BFE-B5C0-0CB9432E8B0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6A2CF186-3E91-4063-B89B-12A2260A34F3}" type="pres">
      <dgm:prSet presAssocID="{A1794D17-1187-4BFE-B5C0-0CB9432E8B06}" presName="iconSpace" presStyleCnt="0"/>
      <dgm:spPr/>
    </dgm:pt>
    <dgm:pt modelId="{B16FF963-F6A5-4F26-A3A2-6C599FF9625F}" type="pres">
      <dgm:prSet presAssocID="{A1794D17-1187-4BFE-B5C0-0CB9432E8B06}" presName="parTx" presStyleLbl="revTx" presStyleIdx="2" presStyleCnt="4" custLinFactNeighborX="-4111" custLinFactNeighborY="-4452">
        <dgm:presLayoutVars>
          <dgm:chMax val="0"/>
          <dgm:chPref val="0"/>
        </dgm:presLayoutVars>
      </dgm:prSet>
      <dgm:spPr/>
    </dgm:pt>
    <dgm:pt modelId="{39DC8FF0-E446-44F5-9283-5A48DA1C150F}" type="pres">
      <dgm:prSet presAssocID="{A1794D17-1187-4BFE-B5C0-0CB9432E8B06}" presName="txSpace" presStyleCnt="0"/>
      <dgm:spPr/>
    </dgm:pt>
    <dgm:pt modelId="{456A0FA6-1069-414D-A2DC-4C615F478C26}" type="pres">
      <dgm:prSet presAssocID="{A1794D17-1187-4BFE-B5C0-0CB9432E8B06}" presName="desTx" presStyleLbl="revTx" presStyleIdx="3" presStyleCnt="4">
        <dgm:presLayoutVars/>
      </dgm:prSet>
      <dgm:spPr/>
    </dgm:pt>
  </dgm:ptLst>
  <dgm:cxnLst>
    <dgm:cxn modelId="{0845EC24-4F30-4328-A473-61AE8E286D44}" srcId="{9DF50916-EA94-44B6-B310-68782683AA2F}" destId="{4986E895-E5F4-45CE-8BC0-9C1D41C564CC}" srcOrd="0" destOrd="0" parTransId="{9BEB4F63-63E5-4F1A-9FC7-C4AC23D1974E}" sibTransId="{240357E6-6847-40E0-AF3C-46CA494389D6}"/>
    <dgm:cxn modelId="{C08B172F-52B2-5A42-AD99-92DE8A8A3FAC}" type="presOf" srcId="{81EFF0F1-7913-4DD2-82C3-8CC8FD05F9D3}" destId="{456A0FA6-1069-414D-A2DC-4C615F478C26}" srcOrd="0" destOrd="1" presId="urn:microsoft.com/office/officeart/2018/5/layout/CenteredIconLabelDescriptionList"/>
    <dgm:cxn modelId="{EF431D31-34F9-4EFE-89E7-445CA5C032AA}" srcId="{A1794D17-1187-4BFE-B5C0-0CB9432E8B06}" destId="{81EFF0F1-7913-4DD2-82C3-8CC8FD05F9D3}" srcOrd="1" destOrd="0" parTransId="{7403B7E0-37B5-40A9-A930-2CF42351E6DF}" sibTransId="{E0275053-CDC4-475B-B82D-E4153E3085D2}"/>
    <dgm:cxn modelId="{C811A443-7C57-9641-9162-04F553ABC1E7}" type="presOf" srcId="{129ACDC2-B46E-4328-ACD7-01FD8C3BE4B8}" destId="{B85659F8-1486-46A3-9363-B0475128D8B1}" srcOrd="0" destOrd="0" presId="urn:microsoft.com/office/officeart/2018/5/layout/CenteredIconLabelDescriptionList"/>
    <dgm:cxn modelId="{3EFBCD49-8741-EF46-A5B7-73A52B137112}" type="presOf" srcId="{5DF095AA-8491-4701-BB6B-F8DE9A900AFC}" destId="{456A0FA6-1069-414D-A2DC-4C615F478C26}" srcOrd="0" destOrd="0" presId="urn:microsoft.com/office/officeart/2018/5/layout/CenteredIconLabelDescriptionList"/>
    <dgm:cxn modelId="{CFAE4055-8837-E94C-9167-388103F427C2}" type="presOf" srcId="{4986E895-E5F4-45CE-8BC0-9C1D41C564CC}" destId="{A564E21A-B5A3-43C6-8510-5601C5C8C23B}" srcOrd="0" destOrd="0" presId="urn:microsoft.com/office/officeart/2018/5/layout/CenteredIconLabelDescriptionList"/>
    <dgm:cxn modelId="{5D7C3864-8B4D-4711-8D6F-AFE223573311}" srcId="{9DF50916-EA94-44B6-B310-68782683AA2F}" destId="{BE9CF03C-0181-420E-B43C-8128E99D49B3}" srcOrd="1" destOrd="0" parTransId="{D28CC9E7-CD6F-4E7A-A0C8-7CBFAC6919F1}" sibTransId="{900EB8F2-943B-4DE7-99B9-F38C5D9CDEFA}"/>
    <dgm:cxn modelId="{0150C368-F04F-439C-9593-2049CE51A8AF}" srcId="{129ACDC2-B46E-4328-ACD7-01FD8C3BE4B8}" destId="{A1794D17-1187-4BFE-B5C0-0CB9432E8B06}" srcOrd="1" destOrd="0" parTransId="{4E44DD45-CA58-4218-9872-671D6A5C1352}" sibTransId="{80FB362C-95EB-4D45-ABAD-0928D9BC99F7}"/>
    <dgm:cxn modelId="{EEBF44A9-192F-8142-B10F-53DA2CC9A9CC}" type="presOf" srcId="{9DF50916-EA94-44B6-B310-68782683AA2F}" destId="{74A26557-BBCC-4A01-8AF2-B5BCD339672C}" srcOrd="0" destOrd="0" presId="urn:microsoft.com/office/officeart/2018/5/layout/CenteredIconLabelDescriptionList"/>
    <dgm:cxn modelId="{13C7C1B0-7A3C-354E-8129-4F9BF84F6CF8}" type="presOf" srcId="{A1794D17-1187-4BFE-B5C0-0CB9432E8B06}" destId="{B16FF963-F6A5-4F26-A3A2-6C599FF9625F}" srcOrd="0" destOrd="0" presId="urn:microsoft.com/office/officeart/2018/5/layout/CenteredIconLabelDescriptionList"/>
    <dgm:cxn modelId="{C6AE43BD-0AB0-4E7C-ADF7-37E57E90CF23}" srcId="{129ACDC2-B46E-4328-ACD7-01FD8C3BE4B8}" destId="{9DF50916-EA94-44B6-B310-68782683AA2F}" srcOrd="0" destOrd="0" parTransId="{89126017-8E84-4508-8CBD-4524DF133AB6}" sibTransId="{19669FC4-374B-4D43-8560-39ED06F169C3}"/>
    <dgm:cxn modelId="{F86787BF-2382-4504-A094-90EC42234610}" srcId="{A1794D17-1187-4BFE-B5C0-0CB9432E8B06}" destId="{5DF095AA-8491-4701-BB6B-F8DE9A900AFC}" srcOrd="0" destOrd="0" parTransId="{5AE16FEA-BA5E-46FA-81E8-1E8E77EC48AA}" sibTransId="{66099423-9E78-4D2A-9617-70CB958B3244}"/>
    <dgm:cxn modelId="{3E6C46D7-CD2D-CF46-B7C4-4ECD79A4B85F}" type="presOf" srcId="{BE9CF03C-0181-420E-B43C-8128E99D49B3}" destId="{A564E21A-B5A3-43C6-8510-5601C5C8C23B}" srcOrd="0" destOrd="1" presId="urn:microsoft.com/office/officeart/2018/5/layout/CenteredIconLabelDescriptionList"/>
    <dgm:cxn modelId="{CACF2CE8-36E2-ED4D-9AF0-5D570B539106}" type="presParOf" srcId="{B85659F8-1486-46A3-9363-B0475128D8B1}" destId="{FEA5B3BD-D57A-4EAC-B7D5-7634B716C0DE}" srcOrd="0" destOrd="0" presId="urn:microsoft.com/office/officeart/2018/5/layout/CenteredIconLabelDescriptionList"/>
    <dgm:cxn modelId="{8620B838-EBA2-F44F-946A-153F3D8FB371}" type="presParOf" srcId="{FEA5B3BD-D57A-4EAC-B7D5-7634B716C0DE}" destId="{2B542437-204A-4D2F-A6B5-7AE115761715}" srcOrd="0" destOrd="0" presId="urn:microsoft.com/office/officeart/2018/5/layout/CenteredIconLabelDescriptionList"/>
    <dgm:cxn modelId="{F8C1BC55-F777-5249-A756-7248D00039D3}" type="presParOf" srcId="{FEA5B3BD-D57A-4EAC-B7D5-7634B716C0DE}" destId="{A65655FA-35C8-4270-A53B-3FD8A08EE0C9}" srcOrd="1" destOrd="0" presId="urn:microsoft.com/office/officeart/2018/5/layout/CenteredIconLabelDescriptionList"/>
    <dgm:cxn modelId="{9E638930-A4E4-134D-A225-189180570A07}" type="presParOf" srcId="{FEA5B3BD-D57A-4EAC-B7D5-7634B716C0DE}" destId="{74A26557-BBCC-4A01-8AF2-B5BCD339672C}" srcOrd="2" destOrd="0" presId="urn:microsoft.com/office/officeart/2018/5/layout/CenteredIconLabelDescriptionList"/>
    <dgm:cxn modelId="{368B689A-8C50-9246-8C87-0D2EF1411ECE}" type="presParOf" srcId="{FEA5B3BD-D57A-4EAC-B7D5-7634B716C0DE}" destId="{EF38B6FC-2882-44F2-B99C-B98BDC20E7A6}" srcOrd="3" destOrd="0" presId="urn:microsoft.com/office/officeart/2018/5/layout/CenteredIconLabelDescriptionList"/>
    <dgm:cxn modelId="{ACAB81EE-63ED-7F4A-B8BB-773776161910}" type="presParOf" srcId="{FEA5B3BD-D57A-4EAC-B7D5-7634B716C0DE}" destId="{A564E21A-B5A3-43C6-8510-5601C5C8C23B}" srcOrd="4" destOrd="0" presId="urn:microsoft.com/office/officeart/2018/5/layout/CenteredIconLabelDescriptionList"/>
    <dgm:cxn modelId="{1067FCCA-87F8-E243-BC06-85C7CF412743}" type="presParOf" srcId="{B85659F8-1486-46A3-9363-B0475128D8B1}" destId="{42C1BEE1-02E4-43C2-B8C8-31A9F595322B}" srcOrd="1" destOrd="0" presId="urn:microsoft.com/office/officeart/2018/5/layout/CenteredIconLabelDescriptionList"/>
    <dgm:cxn modelId="{03B76AEF-7D8D-8D4C-B7A7-DB318BC52A24}" type="presParOf" srcId="{B85659F8-1486-46A3-9363-B0475128D8B1}" destId="{393D74DD-CCD7-4A0F-BEF5-A22077E47F5C}" srcOrd="2" destOrd="0" presId="urn:microsoft.com/office/officeart/2018/5/layout/CenteredIconLabelDescriptionList"/>
    <dgm:cxn modelId="{A60BD62F-3493-054E-BD30-FB00476703A5}" type="presParOf" srcId="{393D74DD-CCD7-4A0F-BEF5-A22077E47F5C}" destId="{96A6F005-44EF-4192-A76F-EB321F871729}" srcOrd="0" destOrd="0" presId="urn:microsoft.com/office/officeart/2018/5/layout/CenteredIconLabelDescriptionList"/>
    <dgm:cxn modelId="{BBB431E0-3802-DC4E-8A5C-CF3F2DE6A398}" type="presParOf" srcId="{393D74DD-CCD7-4A0F-BEF5-A22077E47F5C}" destId="{6A2CF186-3E91-4063-B89B-12A2260A34F3}" srcOrd="1" destOrd="0" presId="urn:microsoft.com/office/officeart/2018/5/layout/CenteredIconLabelDescriptionList"/>
    <dgm:cxn modelId="{FD3C5289-ECC3-6B41-B68D-1C51F73A32DC}" type="presParOf" srcId="{393D74DD-CCD7-4A0F-BEF5-A22077E47F5C}" destId="{B16FF963-F6A5-4F26-A3A2-6C599FF9625F}" srcOrd="2" destOrd="0" presId="urn:microsoft.com/office/officeart/2018/5/layout/CenteredIconLabelDescriptionList"/>
    <dgm:cxn modelId="{FBF967F0-DD67-794C-9B19-C14ABC01010E}" type="presParOf" srcId="{393D74DD-CCD7-4A0F-BEF5-A22077E47F5C}" destId="{39DC8FF0-E446-44F5-9283-5A48DA1C150F}" srcOrd="3" destOrd="0" presId="urn:microsoft.com/office/officeart/2018/5/layout/CenteredIconLabelDescriptionList"/>
    <dgm:cxn modelId="{C8972CF2-A251-434D-813D-15802D6CA54E}" type="presParOf" srcId="{393D74DD-CCD7-4A0F-BEF5-A22077E47F5C}" destId="{456A0FA6-1069-414D-A2DC-4C615F478C26}"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E3E31C-08BB-4E97-813D-D176389A1024}" type="doc">
      <dgm:prSet loTypeId="urn:microsoft.com/office/officeart/2016/7/layout/RepeatingBendingProcessNew" loCatId="process" qsTypeId="urn:microsoft.com/office/officeart/2005/8/quickstyle/simple4" qsCatId="simple" csTypeId="urn:microsoft.com/office/officeart/2005/8/colors/colorful1" csCatId="colorful" phldr="1"/>
      <dgm:spPr/>
      <dgm:t>
        <a:bodyPr/>
        <a:lstStyle/>
        <a:p>
          <a:endParaRPr lang="en-US"/>
        </a:p>
      </dgm:t>
    </dgm:pt>
    <dgm:pt modelId="{1DD3B020-3938-4F73-878B-400F9D1363A8}">
      <dgm:prSet/>
      <dgm:spPr/>
      <dgm:t>
        <a:bodyPr/>
        <a:lstStyle/>
        <a:p>
          <a:r>
            <a:rPr lang="en-US" dirty="0"/>
            <a:t>Once all the attributes were loaded into the fact table from order staging, I wanted to calculate the order fulfillment time. </a:t>
          </a:r>
        </a:p>
      </dgm:t>
    </dgm:pt>
    <dgm:pt modelId="{29719147-58BC-4A6B-8A06-390A1581975D}" type="parTrans" cxnId="{9D295B7E-243C-4914-946B-9379E19E0FB8}">
      <dgm:prSet/>
      <dgm:spPr/>
      <dgm:t>
        <a:bodyPr/>
        <a:lstStyle/>
        <a:p>
          <a:endParaRPr lang="en-US"/>
        </a:p>
      </dgm:t>
    </dgm:pt>
    <dgm:pt modelId="{EA475417-80A2-459A-A5E4-EF162A10875C}" type="sibTrans" cxnId="{9D295B7E-243C-4914-946B-9379E19E0FB8}">
      <dgm:prSet/>
      <dgm:spPr/>
      <dgm:t>
        <a:bodyPr/>
        <a:lstStyle/>
        <a:p>
          <a:endParaRPr lang="en-US"/>
        </a:p>
      </dgm:t>
    </dgm:pt>
    <dgm:pt modelId="{D3B8F011-6D00-4D90-A8E5-730676138C57}">
      <dgm:prSet/>
      <dgm:spPr/>
      <dgm:t>
        <a:bodyPr/>
        <a:lstStyle/>
        <a:p>
          <a:r>
            <a:rPr lang="en-US" dirty="0"/>
            <a:t>So, to do this, I subtracted the </a:t>
          </a:r>
          <a:r>
            <a:rPr lang="en-US" dirty="0" err="1"/>
            <a:t>order_moment_accepted_time</a:t>
          </a:r>
          <a:r>
            <a:rPr lang="en-US" dirty="0"/>
            <a:t> with </a:t>
          </a:r>
          <a:r>
            <a:rPr lang="en-US" dirty="0" err="1"/>
            <a:t>order_moment_finished_time</a:t>
          </a:r>
          <a:r>
            <a:rPr lang="en-US" dirty="0"/>
            <a:t>.</a:t>
          </a:r>
        </a:p>
      </dgm:t>
    </dgm:pt>
    <dgm:pt modelId="{B00020DE-99FF-477C-A0E2-1838E3F1A786}" type="parTrans" cxnId="{E66AAC7E-3BE9-45E0-96D7-80DB3F8BEC4C}">
      <dgm:prSet/>
      <dgm:spPr/>
      <dgm:t>
        <a:bodyPr/>
        <a:lstStyle/>
        <a:p>
          <a:endParaRPr lang="en-US"/>
        </a:p>
      </dgm:t>
    </dgm:pt>
    <dgm:pt modelId="{F84FFFD2-5731-4489-B7BB-2C91AB9176C4}" type="sibTrans" cxnId="{E66AAC7E-3BE9-45E0-96D7-80DB3F8BEC4C}">
      <dgm:prSet/>
      <dgm:spPr/>
      <dgm:t>
        <a:bodyPr/>
        <a:lstStyle/>
        <a:p>
          <a:endParaRPr lang="en-US"/>
        </a:p>
      </dgm:t>
    </dgm:pt>
    <dgm:pt modelId="{37757F61-504E-4772-8383-571C70BBFFF6}">
      <dgm:prSet/>
      <dgm:spPr/>
      <dgm:t>
        <a:bodyPr/>
        <a:lstStyle/>
        <a:p>
          <a:r>
            <a:rPr lang="en-US"/>
            <a:t>This gave me a timedelta type column.</a:t>
          </a:r>
        </a:p>
      </dgm:t>
    </dgm:pt>
    <dgm:pt modelId="{15A191A3-882A-453D-8029-B2638849404B}" type="parTrans" cxnId="{BB5D853E-73AA-4F81-9780-8654DB7CEE10}">
      <dgm:prSet/>
      <dgm:spPr/>
      <dgm:t>
        <a:bodyPr/>
        <a:lstStyle/>
        <a:p>
          <a:endParaRPr lang="en-US"/>
        </a:p>
      </dgm:t>
    </dgm:pt>
    <dgm:pt modelId="{8ADB4994-443F-4764-8026-5F61C4DD0CD0}" type="sibTrans" cxnId="{BB5D853E-73AA-4F81-9780-8654DB7CEE10}">
      <dgm:prSet/>
      <dgm:spPr/>
      <dgm:t>
        <a:bodyPr/>
        <a:lstStyle/>
        <a:p>
          <a:endParaRPr lang="en-US"/>
        </a:p>
      </dgm:t>
    </dgm:pt>
    <dgm:pt modelId="{FFF0361E-6E1A-4477-B765-502D3CD29D62}">
      <dgm:prSet/>
      <dgm:spPr/>
      <dgm:t>
        <a:bodyPr/>
        <a:lstStyle/>
        <a:p>
          <a:r>
            <a:rPr lang="en-US"/>
            <a:t>I further broke down this column into days, hours, minutes columns and made a new column with order fulfillment time only in minutes.</a:t>
          </a:r>
        </a:p>
      </dgm:t>
    </dgm:pt>
    <dgm:pt modelId="{C98AC009-E663-4197-96CE-DD9B8910AA1C}" type="parTrans" cxnId="{B4E23CBB-9E5B-45E2-879A-8A86D52F7FB4}">
      <dgm:prSet/>
      <dgm:spPr/>
      <dgm:t>
        <a:bodyPr/>
        <a:lstStyle/>
        <a:p>
          <a:endParaRPr lang="en-US"/>
        </a:p>
      </dgm:t>
    </dgm:pt>
    <dgm:pt modelId="{A8492A15-D561-4334-86A0-CB89A92E2DD9}" type="sibTrans" cxnId="{B4E23CBB-9E5B-45E2-879A-8A86D52F7FB4}">
      <dgm:prSet/>
      <dgm:spPr/>
      <dgm:t>
        <a:bodyPr/>
        <a:lstStyle/>
        <a:p>
          <a:endParaRPr lang="en-US"/>
        </a:p>
      </dgm:t>
    </dgm:pt>
    <dgm:pt modelId="{6D2CD8F9-3948-2647-AD41-C3A86BBF765F}" type="pres">
      <dgm:prSet presAssocID="{C8E3E31C-08BB-4E97-813D-D176389A1024}" presName="Name0" presStyleCnt="0">
        <dgm:presLayoutVars>
          <dgm:dir/>
          <dgm:resizeHandles val="exact"/>
        </dgm:presLayoutVars>
      </dgm:prSet>
      <dgm:spPr/>
    </dgm:pt>
    <dgm:pt modelId="{F973112C-3641-FA46-AC74-AE7E52BA8AE6}" type="pres">
      <dgm:prSet presAssocID="{1DD3B020-3938-4F73-878B-400F9D1363A8}" presName="node" presStyleLbl="node1" presStyleIdx="0" presStyleCnt="4">
        <dgm:presLayoutVars>
          <dgm:bulletEnabled val="1"/>
        </dgm:presLayoutVars>
      </dgm:prSet>
      <dgm:spPr/>
    </dgm:pt>
    <dgm:pt modelId="{90EC787F-672B-3D40-83DE-2C6581B9B783}" type="pres">
      <dgm:prSet presAssocID="{EA475417-80A2-459A-A5E4-EF162A10875C}" presName="sibTrans" presStyleLbl="sibTrans1D1" presStyleIdx="0" presStyleCnt="3"/>
      <dgm:spPr/>
    </dgm:pt>
    <dgm:pt modelId="{E287FA8D-1202-C543-BD19-CEF0CD945841}" type="pres">
      <dgm:prSet presAssocID="{EA475417-80A2-459A-A5E4-EF162A10875C}" presName="connectorText" presStyleLbl="sibTrans1D1" presStyleIdx="0" presStyleCnt="3"/>
      <dgm:spPr/>
    </dgm:pt>
    <dgm:pt modelId="{4E6904DE-EBAA-3442-9F26-56D2A23E1204}" type="pres">
      <dgm:prSet presAssocID="{D3B8F011-6D00-4D90-A8E5-730676138C57}" presName="node" presStyleLbl="node1" presStyleIdx="1" presStyleCnt="4">
        <dgm:presLayoutVars>
          <dgm:bulletEnabled val="1"/>
        </dgm:presLayoutVars>
      </dgm:prSet>
      <dgm:spPr/>
    </dgm:pt>
    <dgm:pt modelId="{A20F30C0-FB86-084E-8348-5F4F505F3A69}" type="pres">
      <dgm:prSet presAssocID="{F84FFFD2-5731-4489-B7BB-2C91AB9176C4}" presName="sibTrans" presStyleLbl="sibTrans1D1" presStyleIdx="1" presStyleCnt="3"/>
      <dgm:spPr/>
    </dgm:pt>
    <dgm:pt modelId="{33D5D816-5B73-0C45-BE82-4DA3BE7213CC}" type="pres">
      <dgm:prSet presAssocID="{F84FFFD2-5731-4489-B7BB-2C91AB9176C4}" presName="connectorText" presStyleLbl="sibTrans1D1" presStyleIdx="1" presStyleCnt="3"/>
      <dgm:spPr/>
    </dgm:pt>
    <dgm:pt modelId="{51EE060B-9FCA-2340-B0F9-43B4D066EF0A}" type="pres">
      <dgm:prSet presAssocID="{37757F61-504E-4772-8383-571C70BBFFF6}" presName="node" presStyleLbl="node1" presStyleIdx="2" presStyleCnt="4">
        <dgm:presLayoutVars>
          <dgm:bulletEnabled val="1"/>
        </dgm:presLayoutVars>
      </dgm:prSet>
      <dgm:spPr/>
    </dgm:pt>
    <dgm:pt modelId="{D5AC0428-9161-3C41-A82C-0698CEC6C8A4}" type="pres">
      <dgm:prSet presAssocID="{8ADB4994-443F-4764-8026-5F61C4DD0CD0}" presName="sibTrans" presStyleLbl="sibTrans1D1" presStyleIdx="2" presStyleCnt="3"/>
      <dgm:spPr/>
    </dgm:pt>
    <dgm:pt modelId="{021A28DD-17EF-4A4C-9F85-486FAF011AF7}" type="pres">
      <dgm:prSet presAssocID="{8ADB4994-443F-4764-8026-5F61C4DD0CD0}" presName="connectorText" presStyleLbl="sibTrans1D1" presStyleIdx="2" presStyleCnt="3"/>
      <dgm:spPr/>
    </dgm:pt>
    <dgm:pt modelId="{D3D0E0F1-EBCF-F643-BDF6-FAA80014BEE8}" type="pres">
      <dgm:prSet presAssocID="{FFF0361E-6E1A-4477-B765-502D3CD29D62}" presName="node" presStyleLbl="node1" presStyleIdx="3" presStyleCnt="4">
        <dgm:presLayoutVars>
          <dgm:bulletEnabled val="1"/>
        </dgm:presLayoutVars>
      </dgm:prSet>
      <dgm:spPr/>
    </dgm:pt>
  </dgm:ptLst>
  <dgm:cxnLst>
    <dgm:cxn modelId="{E919AE05-32E6-2C4F-8ACD-A64937A6905C}" type="presOf" srcId="{FFF0361E-6E1A-4477-B765-502D3CD29D62}" destId="{D3D0E0F1-EBCF-F643-BDF6-FAA80014BEE8}" srcOrd="0" destOrd="0" presId="urn:microsoft.com/office/officeart/2016/7/layout/RepeatingBendingProcessNew"/>
    <dgm:cxn modelId="{1F93850A-ED6D-9E44-88B1-A998504C3997}" type="presOf" srcId="{8ADB4994-443F-4764-8026-5F61C4DD0CD0}" destId="{021A28DD-17EF-4A4C-9F85-486FAF011AF7}" srcOrd="1" destOrd="0" presId="urn:microsoft.com/office/officeart/2016/7/layout/RepeatingBendingProcessNew"/>
    <dgm:cxn modelId="{B7AA9D1C-A9BA-4D47-B8EA-C8FD4AD700FA}" type="presOf" srcId="{EA475417-80A2-459A-A5E4-EF162A10875C}" destId="{90EC787F-672B-3D40-83DE-2C6581B9B783}" srcOrd="0" destOrd="0" presId="urn:microsoft.com/office/officeart/2016/7/layout/RepeatingBendingProcessNew"/>
    <dgm:cxn modelId="{BEC18C32-B9E1-C64D-8CC6-C974A9F895F7}" type="presOf" srcId="{8ADB4994-443F-4764-8026-5F61C4DD0CD0}" destId="{D5AC0428-9161-3C41-A82C-0698CEC6C8A4}" srcOrd="0" destOrd="0" presId="urn:microsoft.com/office/officeart/2016/7/layout/RepeatingBendingProcessNew"/>
    <dgm:cxn modelId="{BB5D853E-73AA-4F81-9780-8654DB7CEE10}" srcId="{C8E3E31C-08BB-4E97-813D-D176389A1024}" destId="{37757F61-504E-4772-8383-571C70BBFFF6}" srcOrd="2" destOrd="0" parTransId="{15A191A3-882A-453D-8029-B2638849404B}" sibTransId="{8ADB4994-443F-4764-8026-5F61C4DD0CD0}"/>
    <dgm:cxn modelId="{9D295B7E-243C-4914-946B-9379E19E0FB8}" srcId="{C8E3E31C-08BB-4E97-813D-D176389A1024}" destId="{1DD3B020-3938-4F73-878B-400F9D1363A8}" srcOrd="0" destOrd="0" parTransId="{29719147-58BC-4A6B-8A06-390A1581975D}" sibTransId="{EA475417-80A2-459A-A5E4-EF162A10875C}"/>
    <dgm:cxn modelId="{E66AAC7E-3BE9-45E0-96D7-80DB3F8BEC4C}" srcId="{C8E3E31C-08BB-4E97-813D-D176389A1024}" destId="{D3B8F011-6D00-4D90-A8E5-730676138C57}" srcOrd="1" destOrd="0" parTransId="{B00020DE-99FF-477C-A0E2-1838E3F1A786}" sibTransId="{F84FFFD2-5731-4489-B7BB-2C91AB9176C4}"/>
    <dgm:cxn modelId="{E73C0A88-EDA0-D242-8551-44B5FF9DFE94}" type="presOf" srcId="{D3B8F011-6D00-4D90-A8E5-730676138C57}" destId="{4E6904DE-EBAA-3442-9F26-56D2A23E1204}" srcOrd="0" destOrd="0" presId="urn:microsoft.com/office/officeart/2016/7/layout/RepeatingBendingProcessNew"/>
    <dgm:cxn modelId="{29A5069A-9D4A-774F-81FC-2F7186BDEAEE}" type="presOf" srcId="{F84FFFD2-5731-4489-B7BB-2C91AB9176C4}" destId="{A20F30C0-FB86-084E-8348-5F4F505F3A69}" srcOrd="0" destOrd="0" presId="urn:microsoft.com/office/officeart/2016/7/layout/RepeatingBendingProcessNew"/>
    <dgm:cxn modelId="{11C93FA6-F965-F540-A116-C77E51CFDDEE}" type="presOf" srcId="{C8E3E31C-08BB-4E97-813D-D176389A1024}" destId="{6D2CD8F9-3948-2647-AD41-C3A86BBF765F}" srcOrd="0" destOrd="0" presId="urn:microsoft.com/office/officeart/2016/7/layout/RepeatingBendingProcessNew"/>
    <dgm:cxn modelId="{D1CD2EB4-20A4-8344-B0DD-A3197611323E}" type="presOf" srcId="{EA475417-80A2-459A-A5E4-EF162A10875C}" destId="{E287FA8D-1202-C543-BD19-CEF0CD945841}" srcOrd="1" destOrd="0" presId="urn:microsoft.com/office/officeart/2016/7/layout/RepeatingBendingProcessNew"/>
    <dgm:cxn modelId="{B4E23CBB-9E5B-45E2-879A-8A86D52F7FB4}" srcId="{C8E3E31C-08BB-4E97-813D-D176389A1024}" destId="{FFF0361E-6E1A-4477-B765-502D3CD29D62}" srcOrd="3" destOrd="0" parTransId="{C98AC009-E663-4197-96CE-DD9B8910AA1C}" sibTransId="{A8492A15-D561-4334-86A0-CB89A92E2DD9}"/>
    <dgm:cxn modelId="{D9DC74C1-99D2-3243-B8C5-6728E27143DA}" type="presOf" srcId="{37757F61-504E-4772-8383-571C70BBFFF6}" destId="{51EE060B-9FCA-2340-B0F9-43B4D066EF0A}" srcOrd="0" destOrd="0" presId="urn:microsoft.com/office/officeart/2016/7/layout/RepeatingBendingProcessNew"/>
    <dgm:cxn modelId="{783B24D6-2E1F-B64C-A7CC-C8B3062F1DAE}" type="presOf" srcId="{1DD3B020-3938-4F73-878B-400F9D1363A8}" destId="{F973112C-3641-FA46-AC74-AE7E52BA8AE6}" srcOrd="0" destOrd="0" presId="urn:microsoft.com/office/officeart/2016/7/layout/RepeatingBendingProcessNew"/>
    <dgm:cxn modelId="{1203A0D7-25BA-4040-9632-97E211896047}" type="presOf" srcId="{F84FFFD2-5731-4489-B7BB-2C91AB9176C4}" destId="{33D5D816-5B73-0C45-BE82-4DA3BE7213CC}" srcOrd="1" destOrd="0" presId="urn:microsoft.com/office/officeart/2016/7/layout/RepeatingBendingProcessNew"/>
    <dgm:cxn modelId="{15915061-E121-334C-8279-BA91641FA50C}" type="presParOf" srcId="{6D2CD8F9-3948-2647-AD41-C3A86BBF765F}" destId="{F973112C-3641-FA46-AC74-AE7E52BA8AE6}" srcOrd="0" destOrd="0" presId="urn:microsoft.com/office/officeart/2016/7/layout/RepeatingBendingProcessNew"/>
    <dgm:cxn modelId="{7DA1833E-437F-614C-9E95-D6B7BBD6847C}" type="presParOf" srcId="{6D2CD8F9-3948-2647-AD41-C3A86BBF765F}" destId="{90EC787F-672B-3D40-83DE-2C6581B9B783}" srcOrd="1" destOrd="0" presId="urn:microsoft.com/office/officeart/2016/7/layout/RepeatingBendingProcessNew"/>
    <dgm:cxn modelId="{828C41E6-5DA8-9E48-8B72-C8F917201EA1}" type="presParOf" srcId="{90EC787F-672B-3D40-83DE-2C6581B9B783}" destId="{E287FA8D-1202-C543-BD19-CEF0CD945841}" srcOrd="0" destOrd="0" presId="urn:microsoft.com/office/officeart/2016/7/layout/RepeatingBendingProcessNew"/>
    <dgm:cxn modelId="{C3AB16F8-6C02-F94F-9B7A-30D780F712F8}" type="presParOf" srcId="{6D2CD8F9-3948-2647-AD41-C3A86BBF765F}" destId="{4E6904DE-EBAA-3442-9F26-56D2A23E1204}" srcOrd="2" destOrd="0" presId="urn:microsoft.com/office/officeart/2016/7/layout/RepeatingBendingProcessNew"/>
    <dgm:cxn modelId="{4B7DA2A5-EA49-EA49-96AF-1C8A87E38683}" type="presParOf" srcId="{6D2CD8F9-3948-2647-AD41-C3A86BBF765F}" destId="{A20F30C0-FB86-084E-8348-5F4F505F3A69}" srcOrd="3" destOrd="0" presId="urn:microsoft.com/office/officeart/2016/7/layout/RepeatingBendingProcessNew"/>
    <dgm:cxn modelId="{DFEA53E9-BF2F-6843-B1A3-9F6216763786}" type="presParOf" srcId="{A20F30C0-FB86-084E-8348-5F4F505F3A69}" destId="{33D5D816-5B73-0C45-BE82-4DA3BE7213CC}" srcOrd="0" destOrd="0" presId="urn:microsoft.com/office/officeart/2016/7/layout/RepeatingBendingProcessNew"/>
    <dgm:cxn modelId="{99CA2E43-5AAF-7B4E-BE9C-378846D3BDBF}" type="presParOf" srcId="{6D2CD8F9-3948-2647-AD41-C3A86BBF765F}" destId="{51EE060B-9FCA-2340-B0F9-43B4D066EF0A}" srcOrd="4" destOrd="0" presId="urn:microsoft.com/office/officeart/2016/7/layout/RepeatingBendingProcessNew"/>
    <dgm:cxn modelId="{75C541C6-7BE6-0B44-A094-632CA4A6EF79}" type="presParOf" srcId="{6D2CD8F9-3948-2647-AD41-C3A86BBF765F}" destId="{D5AC0428-9161-3C41-A82C-0698CEC6C8A4}" srcOrd="5" destOrd="0" presId="urn:microsoft.com/office/officeart/2016/7/layout/RepeatingBendingProcessNew"/>
    <dgm:cxn modelId="{2C506288-80A9-B049-AB7B-6EA0AFE3C3A6}" type="presParOf" srcId="{D5AC0428-9161-3C41-A82C-0698CEC6C8A4}" destId="{021A28DD-17EF-4A4C-9F85-486FAF011AF7}" srcOrd="0" destOrd="0" presId="urn:microsoft.com/office/officeart/2016/7/layout/RepeatingBendingProcessNew"/>
    <dgm:cxn modelId="{C219EE91-9BA7-4541-9173-29B901C8E500}" type="presParOf" srcId="{6D2CD8F9-3948-2647-AD41-C3A86BBF765F}" destId="{D3D0E0F1-EBCF-F643-BDF6-FAA80014BEE8}" srcOrd="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6954DD-8FC5-AB41-A26F-AE45631465A8}">
      <dsp:nvSpPr>
        <dsp:cNvPr id="0" name=""/>
        <dsp:cNvSpPr/>
      </dsp:nvSpPr>
      <dsp:spPr>
        <a:xfrm>
          <a:off x="0" y="21987"/>
          <a:ext cx="6034656" cy="1356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In the Orders_Staging table, we notice that there are multiple timestamp attributes like order_moment_accepted, order_moment_ready, order_moment_delivered etc.</a:t>
          </a:r>
        </a:p>
      </dsp:txBody>
      <dsp:txXfrm>
        <a:off x="66196" y="88183"/>
        <a:ext cx="5902264" cy="1223637"/>
      </dsp:txXfrm>
    </dsp:sp>
    <dsp:sp modelId="{A8C235C8-6678-D546-8994-EAFD1CB30F9E}">
      <dsp:nvSpPr>
        <dsp:cNvPr id="0" name=""/>
        <dsp:cNvSpPr/>
      </dsp:nvSpPr>
      <dsp:spPr>
        <a:xfrm>
          <a:off x="0" y="1432737"/>
          <a:ext cx="6034656" cy="1356029"/>
        </a:xfrm>
        <a:prstGeom prst="roundRect">
          <a:avLst/>
        </a:prstGeom>
        <a:gradFill rotWithShape="0">
          <a:gsLst>
            <a:gs pos="0">
              <a:schemeClr val="accent2">
                <a:hueOff val="803115"/>
                <a:satOff val="-7744"/>
                <a:lumOff val="-2287"/>
                <a:alphaOff val="0"/>
                <a:satMod val="103000"/>
                <a:lumMod val="102000"/>
                <a:tint val="94000"/>
              </a:schemeClr>
            </a:gs>
            <a:gs pos="50000">
              <a:schemeClr val="accent2">
                <a:hueOff val="803115"/>
                <a:satOff val="-7744"/>
                <a:lumOff val="-2287"/>
                <a:alphaOff val="0"/>
                <a:satMod val="110000"/>
                <a:lumMod val="100000"/>
                <a:shade val="100000"/>
              </a:schemeClr>
            </a:gs>
            <a:gs pos="100000">
              <a:schemeClr val="accent2">
                <a:hueOff val="803115"/>
                <a:satOff val="-7744"/>
                <a:lumOff val="-228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Basically, these denote the timestamps of various stages through which an order is fulfilled.</a:t>
          </a:r>
        </a:p>
      </dsp:txBody>
      <dsp:txXfrm>
        <a:off x="66196" y="1498933"/>
        <a:ext cx="5902264" cy="1223637"/>
      </dsp:txXfrm>
    </dsp:sp>
    <dsp:sp modelId="{12B0B4F5-BE1B-7440-AF22-3F9BBD06E3F7}">
      <dsp:nvSpPr>
        <dsp:cNvPr id="0" name=""/>
        <dsp:cNvSpPr/>
      </dsp:nvSpPr>
      <dsp:spPr>
        <a:xfrm>
          <a:off x="0" y="2843487"/>
          <a:ext cx="6034656" cy="1356029"/>
        </a:xfrm>
        <a:prstGeom prst="roundRect">
          <a:avLst/>
        </a:prstGeom>
        <a:gradFill rotWithShape="0">
          <a:gsLst>
            <a:gs pos="0">
              <a:schemeClr val="accent2">
                <a:hueOff val="1606230"/>
                <a:satOff val="-15487"/>
                <a:lumOff val="-4575"/>
                <a:alphaOff val="0"/>
                <a:satMod val="103000"/>
                <a:lumMod val="102000"/>
                <a:tint val="94000"/>
              </a:schemeClr>
            </a:gs>
            <a:gs pos="50000">
              <a:schemeClr val="accent2">
                <a:hueOff val="1606230"/>
                <a:satOff val="-15487"/>
                <a:lumOff val="-4575"/>
                <a:alphaOff val="0"/>
                <a:satMod val="110000"/>
                <a:lumMod val="100000"/>
                <a:shade val="100000"/>
              </a:schemeClr>
            </a:gs>
            <a:gs pos="100000">
              <a:schemeClr val="accent2">
                <a:hueOff val="1606230"/>
                <a:satOff val="-15487"/>
                <a:lumOff val="-457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Now, when we have to calculate certain measures for analysis, it is better to have every component of the timestamp in a separate column.</a:t>
          </a:r>
        </a:p>
      </dsp:txBody>
      <dsp:txXfrm>
        <a:off x="66196" y="2909683"/>
        <a:ext cx="5902264" cy="1223637"/>
      </dsp:txXfrm>
    </dsp:sp>
    <dsp:sp modelId="{4AA21F6A-57AD-1448-88F9-DA468CE21E84}">
      <dsp:nvSpPr>
        <dsp:cNvPr id="0" name=""/>
        <dsp:cNvSpPr/>
      </dsp:nvSpPr>
      <dsp:spPr>
        <a:xfrm>
          <a:off x="0" y="4254237"/>
          <a:ext cx="6034656" cy="1356029"/>
        </a:xfrm>
        <a:prstGeom prst="roundRect">
          <a:avLst/>
        </a:prstGeom>
        <a:gradFill rotWithShape="0">
          <a:gsLst>
            <a:gs pos="0">
              <a:schemeClr val="accent2">
                <a:hueOff val="2409345"/>
                <a:satOff val="-23231"/>
                <a:lumOff val="-6862"/>
                <a:alphaOff val="0"/>
                <a:satMod val="103000"/>
                <a:lumMod val="102000"/>
                <a:tint val="94000"/>
              </a:schemeClr>
            </a:gs>
            <a:gs pos="50000">
              <a:schemeClr val="accent2">
                <a:hueOff val="2409345"/>
                <a:satOff val="-23231"/>
                <a:lumOff val="-6862"/>
                <a:alphaOff val="0"/>
                <a:satMod val="110000"/>
                <a:lumMod val="100000"/>
                <a:shade val="100000"/>
              </a:schemeClr>
            </a:gs>
            <a:gs pos="100000">
              <a:schemeClr val="accent2">
                <a:hueOff val="2409345"/>
                <a:satOff val="-23231"/>
                <a:lumOff val="-686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Hence, we perform a transformation on these attributes using a python function.</a:t>
          </a:r>
        </a:p>
      </dsp:txBody>
      <dsp:txXfrm>
        <a:off x="66196" y="4320433"/>
        <a:ext cx="5902264" cy="12236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0D46E-0345-4809-B951-B1E17183BA04}">
      <dsp:nvSpPr>
        <dsp:cNvPr id="0" name=""/>
        <dsp:cNvSpPr/>
      </dsp:nvSpPr>
      <dsp:spPr>
        <a:xfrm>
          <a:off x="0" y="2337"/>
          <a:ext cx="6034656" cy="11847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590027-0525-443A-BB07-039AB1F40AE3}">
      <dsp:nvSpPr>
        <dsp:cNvPr id="0" name=""/>
        <dsp:cNvSpPr/>
      </dsp:nvSpPr>
      <dsp:spPr>
        <a:xfrm>
          <a:off x="358387" y="268907"/>
          <a:ext cx="651614" cy="651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AAC4C6-1FE3-42D5-8906-7EBEA2C0DD77}">
      <dsp:nvSpPr>
        <dsp:cNvPr id="0" name=""/>
        <dsp:cNvSpPr/>
      </dsp:nvSpPr>
      <dsp:spPr>
        <a:xfrm>
          <a:off x="1368390" y="2337"/>
          <a:ext cx="4666265" cy="1184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386" tIns="125386" rIns="125386" bIns="125386" numCol="1" spcCol="1270" anchor="ctr" anchorCtr="0">
          <a:noAutofit/>
        </a:bodyPr>
        <a:lstStyle/>
        <a:p>
          <a:pPr marL="0" lvl="0" indent="0" algn="l" defTabSz="622300">
            <a:lnSpc>
              <a:spcPct val="90000"/>
            </a:lnSpc>
            <a:spcBef>
              <a:spcPct val="0"/>
            </a:spcBef>
            <a:spcAft>
              <a:spcPct val="35000"/>
            </a:spcAft>
            <a:buNone/>
          </a:pPr>
          <a:r>
            <a:rPr lang="en-US" sz="1400" kern="1200"/>
            <a:t>If we look at our staging table, we can see that all the aspects of the dataset are just presented through attributes without any IDs or references.</a:t>
          </a:r>
        </a:p>
      </dsp:txBody>
      <dsp:txXfrm>
        <a:off x="1368390" y="2337"/>
        <a:ext cx="4666265" cy="1184753"/>
      </dsp:txXfrm>
    </dsp:sp>
    <dsp:sp modelId="{90E3FCE0-D437-46F5-8FFB-5A453762B02D}">
      <dsp:nvSpPr>
        <dsp:cNvPr id="0" name=""/>
        <dsp:cNvSpPr/>
      </dsp:nvSpPr>
      <dsp:spPr>
        <a:xfrm>
          <a:off x="0" y="1483279"/>
          <a:ext cx="6034656" cy="11847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08B00-20C0-4413-BC12-C8E807711CE5}">
      <dsp:nvSpPr>
        <dsp:cNvPr id="0" name=""/>
        <dsp:cNvSpPr/>
      </dsp:nvSpPr>
      <dsp:spPr>
        <a:xfrm>
          <a:off x="358387" y="1749848"/>
          <a:ext cx="651614" cy="651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536185-E13D-4168-B0A4-19AD32F2B3E1}">
      <dsp:nvSpPr>
        <dsp:cNvPr id="0" name=""/>
        <dsp:cNvSpPr/>
      </dsp:nvSpPr>
      <dsp:spPr>
        <a:xfrm>
          <a:off x="1368390" y="1483279"/>
          <a:ext cx="4666265" cy="1184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386" tIns="125386" rIns="125386" bIns="125386" numCol="1" spcCol="1270" anchor="ctr" anchorCtr="0">
          <a:noAutofit/>
        </a:bodyPr>
        <a:lstStyle/>
        <a:p>
          <a:pPr marL="0" lvl="0" indent="0" algn="l" defTabSz="622300">
            <a:lnSpc>
              <a:spcPct val="90000"/>
            </a:lnSpc>
            <a:spcBef>
              <a:spcPct val="0"/>
            </a:spcBef>
            <a:spcAft>
              <a:spcPct val="35000"/>
            </a:spcAft>
            <a:buNone/>
          </a:pPr>
          <a:r>
            <a:rPr lang="en-US" sz="1400" kern="1200"/>
            <a:t>Therefore, we need to breakdown individual aspects into different dimension tables.</a:t>
          </a:r>
        </a:p>
      </dsp:txBody>
      <dsp:txXfrm>
        <a:off x="1368390" y="1483279"/>
        <a:ext cx="4666265" cy="1184753"/>
      </dsp:txXfrm>
    </dsp:sp>
    <dsp:sp modelId="{2F57A450-7387-40A7-A9E6-A2276E87645E}">
      <dsp:nvSpPr>
        <dsp:cNvPr id="0" name=""/>
        <dsp:cNvSpPr/>
      </dsp:nvSpPr>
      <dsp:spPr>
        <a:xfrm>
          <a:off x="0" y="2964221"/>
          <a:ext cx="6034656" cy="11847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73709D-6B13-4DA1-966D-F397E0E5557D}">
      <dsp:nvSpPr>
        <dsp:cNvPr id="0" name=""/>
        <dsp:cNvSpPr/>
      </dsp:nvSpPr>
      <dsp:spPr>
        <a:xfrm>
          <a:off x="358387" y="3230790"/>
          <a:ext cx="651614" cy="651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91B8EA-3F45-4445-B93E-BFF32B479CA0}">
      <dsp:nvSpPr>
        <dsp:cNvPr id="0" name=""/>
        <dsp:cNvSpPr/>
      </dsp:nvSpPr>
      <dsp:spPr>
        <a:xfrm>
          <a:off x="1368390" y="2964221"/>
          <a:ext cx="4666265" cy="1184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386" tIns="125386" rIns="125386" bIns="125386" numCol="1" spcCol="1270" anchor="ctr" anchorCtr="0">
          <a:noAutofit/>
        </a:bodyPr>
        <a:lstStyle/>
        <a:p>
          <a:pPr marL="0" lvl="0" indent="0" algn="l" defTabSz="622300">
            <a:lnSpc>
              <a:spcPct val="90000"/>
            </a:lnSpc>
            <a:spcBef>
              <a:spcPct val="0"/>
            </a:spcBef>
            <a:spcAft>
              <a:spcPct val="35000"/>
            </a:spcAft>
            <a:buNone/>
          </a:pPr>
          <a:r>
            <a:rPr lang="en-US" sz="1400" kern="1200"/>
            <a:t>For example, Store Dimension will contain attributes pertaining to the store details. These attributes include Store Name, Store Segment, Store Plan Price, Store_Latitude, Store Longitude.</a:t>
          </a:r>
        </a:p>
      </dsp:txBody>
      <dsp:txXfrm>
        <a:off x="1368390" y="2964221"/>
        <a:ext cx="4666265" cy="1184753"/>
      </dsp:txXfrm>
    </dsp:sp>
    <dsp:sp modelId="{F3A082B1-C2E6-4E43-AA82-6E4F5DBB8998}">
      <dsp:nvSpPr>
        <dsp:cNvPr id="0" name=""/>
        <dsp:cNvSpPr/>
      </dsp:nvSpPr>
      <dsp:spPr>
        <a:xfrm>
          <a:off x="0" y="4445162"/>
          <a:ext cx="6034656" cy="11847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8BE437-B2B0-4B20-ACA6-D51F68CFEB0D}">
      <dsp:nvSpPr>
        <dsp:cNvPr id="0" name=""/>
        <dsp:cNvSpPr/>
      </dsp:nvSpPr>
      <dsp:spPr>
        <a:xfrm>
          <a:off x="358387" y="4711732"/>
          <a:ext cx="651614" cy="6516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F504D4-34FA-4DF9-9C1C-B5695EBB7C8C}">
      <dsp:nvSpPr>
        <dsp:cNvPr id="0" name=""/>
        <dsp:cNvSpPr/>
      </dsp:nvSpPr>
      <dsp:spPr>
        <a:xfrm>
          <a:off x="1368390" y="4445162"/>
          <a:ext cx="4666265" cy="1184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386" tIns="125386" rIns="125386" bIns="125386" numCol="1" spcCol="1270" anchor="ctr" anchorCtr="0">
          <a:noAutofit/>
        </a:bodyPr>
        <a:lstStyle/>
        <a:p>
          <a:pPr marL="0" lvl="0" indent="0" algn="l" defTabSz="622300">
            <a:lnSpc>
              <a:spcPct val="90000"/>
            </a:lnSpc>
            <a:spcBef>
              <a:spcPct val="0"/>
            </a:spcBef>
            <a:spcAft>
              <a:spcPct val="35000"/>
            </a:spcAft>
            <a:buNone/>
          </a:pPr>
          <a:r>
            <a:rPr lang="en-US" sz="1400" kern="1200" dirty="0"/>
            <a:t>So, the way we break down each dimension is first subset the </a:t>
          </a:r>
          <a:r>
            <a:rPr lang="en-US" sz="1400" kern="1200" dirty="0" err="1"/>
            <a:t>dataframe</a:t>
          </a:r>
          <a:r>
            <a:rPr lang="en-US" sz="1400" kern="1200" dirty="0"/>
            <a:t> for relevant attributes and store them in a different </a:t>
          </a:r>
          <a:r>
            <a:rPr lang="en-US" sz="1400" kern="1200" dirty="0" err="1"/>
            <a:t>dataframe</a:t>
          </a:r>
          <a:r>
            <a:rPr lang="en-US" sz="1400" kern="1200" dirty="0"/>
            <a:t> and from there assign dimension IDs to uniquely save the details.</a:t>
          </a:r>
        </a:p>
      </dsp:txBody>
      <dsp:txXfrm>
        <a:off x="1368390" y="4445162"/>
        <a:ext cx="4666265" cy="11847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42437-204A-4D2F-A6B5-7AE115761715}">
      <dsp:nvSpPr>
        <dsp:cNvPr id="0" name=""/>
        <dsp:cNvSpPr/>
      </dsp:nvSpPr>
      <dsp:spPr>
        <a:xfrm>
          <a:off x="1455775" y="68794"/>
          <a:ext cx="1509048" cy="14575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A26557-BBCC-4A01-8AF2-B5BCD339672C}">
      <dsp:nvSpPr>
        <dsp:cNvPr id="0" name=""/>
        <dsp:cNvSpPr/>
      </dsp:nvSpPr>
      <dsp:spPr>
        <a:xfrm>
          <a:off x="54516" y="1689290"/>
          <a:ext cx="4311566" cy="624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defRPr b="1"/>
          </a:pPr>
          <a:r>
            <a:rPr lang="en-US" sz="2800" kern="1200" dirty="0"/>
            <a:t>Revenue Fact Table</a:t>
          </a:r>
        </a:p>
      </dsp:txBody>
      <dsp:txXfrm>
        <a:off x="54516" y="1689290"/>
        <a:ext cx="4311566" cy="624680"/>
      </dsp:txXfrm>
    </dsp:sp>
    <dsp:sp modelId="{A564E21A-B5A3-43C6-8510-5601C5C8C23B}">
      <dsp:nvSpPr>
        <dsp:cNvPr id="0" name=""/>
        <dsp:cNvSpPr/>
      </dsp:nvSpPr>
      <dsp:spPr>
        <a:xfrm>
          <a:off x="54516" y="2389742"/>
          <a:ext cx="4311566" cy="146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a:t>This table contains attributes related to money. For example, payment amount, payment fee, order delivery fee.</a:t>
          </a:r>
        </a:p>
        <a:p>
          <a:pPr marL="0" lvl="0" indent="0" algn="ctr" defTabSz="622300">
            <a:lnSpc>
              <a:spcPct val="90000"/>
            </a:lnSpc>
            <a:spcBef>
              <a:spcPct val="0"/>
            </a:spcBef>
            <a:spcAft>
              <a:spcPct val="35000"/>
            </a:spcAft>
            <a:buNone/>
          </a:pPr>
          <a:r>
            <a:rPr lang="en-US" sz="1400" kern="1200" dirty="0"/>
            <a:t>The purpose of the fact table is to help the company analyze different revenue streams along with the costs they have to bear to maintain their channels, hubs, drivers and stores.	</a:t>
          </a:r>
        </a:p>
      </dsp:txBody>
      <dsp:txXfrm>
        <a:off x="54516" y="2389742"/>
        <a:ext cx="4311566" cy="1467614"/>
      </dsp:txXfrm>
    </dsp:sp>
    <dsp:sp modelId="{96A6F005-44EF-4192-A76F-EB321F871729}">
      <dsp:nvSpPr>
        <dsp:cNvPr id="0" name=""/>
        <dsp:cNvSpPr/>
      </dsp:nvSpPr>
      <dsp:spPr>
        <a:xfrm>
          <a:off x="6521866" y="68794"/>
          <a:ext cx="1509048" cy="14575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6FF963-F6A5-4F26-A3A2-6C599FF9625F}">
      <dsp:nvSpPr>
        <dsp:cNvPr id="0" name=""/>
        <dsp:cNvSpPr/>
      </dsp:nvSpPr>
      <dsp:spPr>
        <a:xfrm>
          <a:off x="4943358" y="1661480"/>
          <a:ext cx="4311566" cy="624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defRPr b="1"/>
          </a:pPr>
          <a:r>
            <a:rPr lang="en-US" sz="2800" kern="1200" dirty="0"/>
            <a:t>Logistics Fact Table</a:t>
          </a:r>
        </a:p>
      </dsp:txBody>
      <dsp:txXfrm>
        <a:off x="4943358" y="1661480"/>
        <a:ext cx="4311566" cy="624680"/>
      </dsp:txXfrm>
    </dsp:sp>
    <dsp:sp modelId="{456A0FA6-1069-414D-A2DC-4C615F478C26}">
      <dsp:nvSpPr>
        <dsp:cNvPr id="0" name=""/>
        <dsp:cNvSpPr/>
      </dsp:nvSpPr>
      <dsp:spPr>
        <a:xfrm>
          <a:off x="5120607" y="2389742"/>
          <a:ext cx="4311566" cy="1467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a:t>This table contains attributes related to time and distance. For example, order moment accepted, order moment finished, delivery distance in meters, order fulfillment time.</a:t>
          </a:r>
        </a:p>
        <a:p>
          <a:pPr marL="0" lvl="0" indent="0" algn="ctr" defTabSz="622300">
            <a:lnSpc>
              <a:spcPct val="90000"/>
            </a:lnSpc>
            <a:spcBef>
              <a:spcPct val="0"/>
            </a:spcBef>
            <a:spcAft>
              <a:spcPct val="35000"/>
            </a:spcAft>
            <a:buNone/>
          </a:pPr>
          <a:r>
            <a:rPr lang="en-US" sz="1400" kern="1200" dirty="0"/>
            <a:t>This table’s goal is to provide analysis on how much time it takes for orders to be fulfilled along with the distance travelled for the orders to reach their customers.</a:t>
          </a:r>
        </a:p>
      </dsp:txBody>
      <dsp:txXfrm>
        <a:off x="5120607" y="2389742"/>
        <a:ext cx="4311566" cy="14676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EC787F-672B-3D40-83DE-2C6581B9B783}">
      <dsp:nvSpPr>
        <dsp:cNvPr id="0" name=""/>
        <dsp:cNvSpPr/>
      </dsp:nvSpPr>
      <dsp:spPr>
        <a:xfrm>
          <a:off x="4426186" y="779323"/>
          <a:ext cx="600116" cy="91440"/>
        </a:xfrm>
        <a:custGeom>
          <a:avLst/>
          <a:gdLst/>
          <a:ahLst/>
          <a:cxnLst/>
          <a:rect l="0" t="0" r="0" b="0"/>
          <a:pathLst>
            <a:path>
              <a:moveTo>
                <a:pt x="0" y="45720"/>
              </a:moveTo>
              <a:lnTo>
                <a:pt x="60011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10477" y="821890"/>
        <a:ext cx="31535" cy="6307"/>
      </dsp:txXfrm>
    </dsp:sp>
    <dsp:sp modelId="{F973112C-3641-FA46-AC74-AE7E52BA8AE6}">
      <dsp:nvSpPr>
        <dsp:cNvPr id="0" name=""/>
        <dsp:cNvSpPr/>
      </dsp:nvSpPr>
      <dsp:spPr>
        <a:xfrm>
          <a:off x="1685740" y="2369"/>
          <a:ext cx="2742246" cy="164534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4372" tIns="141047" rIns="134372" bIns="141047" numCol="1" spcCol="1270" anchor="ctr" anchorCtr="0">
          <a:noAutofit/>
        </a:bodyPr>
        <a:lstStyle/>
        <a:p>
          <a:pPr marL="0" lvl="0" indent="0" algn="ctr" defTabSz="577850">
            <a:lnSpc>
              <a:spcPct val="90000"/>
            </a:lnSpc>
            <a:spcBef>
              <a:spcPct val="0"/>
            </a:spcBef>
            <a:spcAft>
              <a:spcPct val="35000"/>
            </a:spcAft>
            <a:buNone/>
          </a:pPr>
          <a:r>
            <a:rPr lang="en-US" sz="1300" kern="1200" dirty="0"/>
            <a:t>Once all the attributes were loaded into the fact table from order staging, I wanted to calculate the order fulfillment time. </a:t>
          </a:r>
        </a:p>
      </dsp:txBody>
      <dsp:txXfrm>
        <a:off x="1685740" y="2369"/>
        <a:ext cx="2742246" cy="1645347"/>
      </dsp:txXfrm>
    </dsp:sp>
    <dsp:sp modelId="{A20F30C0-FB86-084E-8348-5F4F505F3A69}">
      <dsp:nvSpPr>
        <dsp:cNvPr id="0" name=""/>
        <dsp:cNvSpPr/>
      </dsp:nvSpPr>
      <dsp:spPr>
        <a:xfrm>
          <a:off x="3056863" y="1645917"/>
          <a:ext cx="3372962" cy="600116"/>
        </a:xfrm>
        <a:custGeom>
          <a:avLst/>
          <a:gdLst/>
          <a:ahLst/>
          <a:cxnLst/>
          <a:rect l="0" t="0" r="0" b="0"/>
          <a:pathLst>
            <a:path>
              <a:moveTo>
                <a:pt x="3372962" y="0"/>
              </a:moveTo>
              <a:lnTo>
                <a:pt x="3372962" y="317158"/>
              </a:lnTo>
              <a:lnTo>
                <a:pt x="0" y="317158"/>
              </a:lnTo>
              <a:lnTo>
                <a:pt x="0" y="600116"/>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57559" y="1942822"/>
        <a:ext cx="171571" cy="6307"/>
      </dsp:txXfrm>
    </dsp:sp>
    <dsp:sp modelId="{4E6904DE-EBAA-3442-9F26-56D2A23E1204}">
      <dsp:nvSpPr>
        <dsp:cNvPr id="0" name=""/>
        <dsp:cNvSpPr/>
      </dsp:nvSpPr>
      <dsp:spPr>
        <a:xfrm>
          <a:off x="5058703" y="2369"/>
          <a:ext cx="2742246" cy="164534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4372" tIns="141047" rIns="134372" bIns="141047" numCol="1" spcCol="1270" anchor="ctr" anchorCtr="0">
          <a:noAutofit/>
        </a:bodyPr>
        <a:lstStyle/>
        <a:p>
          <a:pPr marL="0" lvl="0" indent="0" algn="ctr" defTabSz="577850">
            <a:lnSpc>
              <a:spcPct val="90000"/>
            </a:lnSpc>
            <a:spcBef>
              <a:spcPct val="0"/>
            </a:spcBef>
            <a:spcAft>
              <a:spcPct val="35000"/>
            </a:spcAft>
            <a:buNone/>
          </a:pPr>
          <a:r>
            <a:rPr lang="en-US" sz="1300" kern="1200" dirty="0"/>
            <a:t>So, to do this, I subtracted the </a:t>
          </a:r>
          <a:r>
            <a:rPr lang="en-US" sz="1300" kern="1200" dirty="0" err="1"/>
            <a:t>order_moment_accepted_time</a:t>
          </a:r>
          <a:r>
            <a:rPr lang="en-US" sz="1300" kern="1200" dirty="0"/>
            <a:t> with </a:t>
          </a:r>
          <a:r>
            <a:rPr lang="en-US" sz="1300" kern="1200" dirty="0" err="1"/>
            <a:t>order_moment_finished_time</a:t>
          </a:r>
          <a:r>
            <a:rPr lang="en-US" sz="1300" kern="1200" dirty="0"/>
            <a:t>.</a:t>
          </a:r>
        </a:p>
      </dsp:txBody>
      <dsp:txXfrm>
        <a:off x="5058703" y="2369"/>
        <a:ext cx="2742246" cy="1645347"/>
      </dsp:txXfrm>
    </dsp:sp>
    <dsp:sp modelId="{D5AC0428-9161-3C41-A82C-0698CEC6C8A4}">
      <dsp:nvSpPr>
        <dsp:cNvPr id="0" name=""/>
        <dsp:cNvSpPr/>
      </dsp:nvSpPr>
      <dsp:spPr>
        <a:xfrm>
          <a:off x="4426186" y="3055388"/>
          <a:ext cx="600116" cy="91440"/>
        </a:xfrm>
        <a:custGeom>
          <a:avLst/>
          <a:gdLst/>
          <a:ahLst/>
          <a:cxnLst/>
          <a:rect l="0" t="0" r="0" b="0"/>
          <a:pathLst>
            <a:path>
              <a:moveTo>
                <a:pt x="0" y="45720"/>
              </a:moveTo>
              <a:lnTo>
                <a:pt x="600116"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10477" y="3097954"/>
        <a:ext cx="31535" cy="6307"/>
      </dsp:txXfrm>
    </dsp:sp>
    <dsp:sp modelId="{51EE060B-9FCA-2340-B0F9-43B4D066EF0A}">
      <dsp:nvSpPr>
        <dsp:cNvPr id="0" name=""/>
        <dsp:cNvSpPr/>
      </dsp:nvSpPr>
      <dsp:spPr>
        <a:xfrm>
          <a:off x="1685740" y="2278434"/>
          <a:ext cx="2742246" cy="164534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4372" tIns="141047" rIns="134372" bIns="141047" numCol="1" spcCol="1270" anchor="ctr" anchorCtr="0">
          <a:noAutofit/>
        </a:bodyPr>
        <a:lstStyle/>
        <a:p>
          <a:pPr marL="0" lvl="0" indent="0" algn="ctr" defTabSz="577850">
            <a:lnSpc>
              <a:spcPct val="90000"/>
            </a:lnSpc>
            <a:spcBef>
              <a:spcPct val="0"/>
            </a:spcBef>
            <a:spcAft>
              <a:spcPct val="35000"/>
            </a:spcAft>
            <a:buNone/>
          </a:pPr>
          <a:r>
            <a:rPr lang="en-US" sz="1300" kern="1200"/>
            <a:t>This gave me a timedelta type column.</a:t>
          </a:r>
        </a:p>
      </dsp:txBody>
      <dsp:txXfrm>
        <a:off x="1685740" y="2278434"/>
        <a:ext cx="2742246" cy="1645347"/>
      </dsp:txXfrm>
    </dsp:sp>
    <dsp:sp modelId="{D3D0E0F1-EBCF-F643-BDF6-FAA80014BEE8}">
      <dsp:nvSpPr>
        <dsp:cNvPr id="0" name=""/>
        <dsp:cNvSpPr/>
      </dsp:nvSpPr>
      <dsp:spPr>
        <a:xfrm>
          <a:off x="5058703" y="2278434"/>
          <a:ext cx="2742246" cy="164534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4372" tIns="141047" rIns="134372" bIns="141047" numCol="1" spcCol="1270" anchor="ctr" anchorCtr="0">
          <a:noAutofit/>
        </a:bodyPr>
        <a:lstStyle/>
        <a:p>
          <a:pPr marL="0" lvl="0" indent="0" algn="ctr" defTabSz="577850">
            <a:lnSpc>
              <a:spcPct val="90000"/>
            </a:lnSpc>
            <a:spcBef>
              <a:spcPct val="0"/>
            </a:spcBef>
            <a:spcAft>
              <a:spcPct val="35000"/>
            </a:spcAft>
            <a:buNone/>
          </a:pPr>
          <a:r>
            <a:rPr lang="en-US" sz="1300" kern="1200"/>
            <a:t>I further broke down this column into days, hours, minutes columns and made a new column with order fulfillment time only in minutes.</a:t>
          </a:r>
        </a:p>
      </dsp:txBody>
      <dsp:txXfrm>
        <a:off x="5058703" y="2278434"/>
        <a:ext cx="2742246" cy="164534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EB1847-F82F-9C43-B8A0-93BC0A50C8FD}" type="datetimeFigureOut">
              <a:rPr lang="en-US" smtClean="0"/>
              <a:t>4/25/23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5F2F8A-72FD-FE48-AB24-3612BF7F4CAA}" type="slidenum">
              <a:rPr lang="en-US" smtClean="0"/>
              <a:t>‹#›</a:t>
            </a:fld>
            <a:endParaRPr lang="en-US"/>
          </a:p>
        </p:txBody>
      </p:sp>
    </p:spTree>
    <p:extLst>
      <p:ext uri="{BB962C8B-B14F-4D97-AF65-F5344CB8AC3E}">
        <p14:creationId xmlns:p14="http://schemas.microsoft.com/office/powerpoint/2010/main" val="2462393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5F2F8A-72FD-FE48-AB24-3612BF7F4CAA}" type="slidenum">
              <a:rPr lang="en-US" smtClean="0"/>
              <a:t>3</a:t>
            </a:fld>
            <a:endParaRPr lang="en-US"/>
          </a:p>
        </p:txBody>
      </p:sp>
    </p:spTree>
    <p:extLst>
      <p:ext uri="{BB962C8B-B14F-4D97-AF65-F5344CB8AC3E}">
        <p14:creationId xmlns:p14="http://schemas.microsoft.com/office/powerpoint/2010/main" val="2512457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4/25/23</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471393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4/25/23</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671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4/25/23</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271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4/25/23</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2230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4/25/23</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653804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4/25/23</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588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4/25/23</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56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4/25/23</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0176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4/25/23</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145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4/25/23</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1357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4/25/23</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3586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4/25/23</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3715773"/>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24" r:id="rId6"/>
    <p:sldLayoutId id="2147483819" r:id="rId7"/>
    <p:sldLayoutId id="2147483820" r:id="rId8"/>
    <p:sldLayoutId id="2147483821" r:id="rId9"/>
    <p:sldLayoutId id="2147483823" r:id="rId10"/>
    <p:sldLayoutId id="2147483822"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crisparada/brazilian-cities" TargetMode="External"/><Relationship Id="rId2" Type="http://schemas.openxmlformats.org/officeDocument/2006/relationships/hyperlink" Target="https://www.kaggle.com/datasets/nosbielcs/brazilian-delivery-center"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3" descr="Boxes and roller conveyor">
            <a:extLst>
              <a:ext uri="{FF2B5EF4-FFF2-40B4-BE49-F238E27FC236}">
                <a16:creationId xmlns:a16="http://schemas.microsoft.com/office/drawing/2014/main" id="{178DA971-315B-A730-BB28-28F2260BF1BA}"/>
              </a:ext>
            </a:extLst>
          </p:cNvPr>
          <p:cNvPicPr>
            <a:picLocks noChangeAspect="1"/>
          </p:cNvPicPr>
          <p:nvPr/>
        </p:nvPicPr>
        <p:blipFill rotWithShape="1">
          <a:blip r:embed="rId2"/>
          <a:srcRect t="6493" r="-1" b="18487"/>
          <a:stretch/>
        </p:blipFill>
        <p:spPr>
          <a:xfrm>
            <a:off x="20" y="10"/>
            <a:ext cx="12188932" cy="6856614"/>
          </a:xfrm>
          <a:prstGeom prst="rect">
            <a:avLst/>
          </a:prstGeom>
        </p:spPr>
      </p:pic>
      <p:sp>
        <p:nvSpPr>
          <p:cNvPr id="81"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D2587C63-8EAB-D8CF-4BE3-A6E579795ECB}"/>
              </a:ext>
            </a:extLst>
          </p:cNvPr>
          <p:cNvSpPr>
            <a:spLocks noGrp="1"/>
          </p:cNvSpPr>
          <p:nvPr>
            <p:ph type="ctrTitle"/>
          </p:nvPr>
        </p:nvSpPr>
        <p:spPr>
          <a:xfrm>
            <a:off x="565151" y="1247140"/>
            <a:ext cx="3609982" cy="3450844"/>
          </a:xfrm>
        </p:spPr>
        <p:txBody>
          <a:bodyPr>
            <a:normAutofit/>
          </a:bodyPr>
          <a:lstStyle/>
          <a:p>
            <a:r>
              <a:rPr lang="en-US" sz="4800"/>
              <a:t>Delivery Centers Data Warehouse</a:t>
            </a:r>
          </a:p>
        </p:txBody>
      </p:sp>
      <p:sp>
        <p:nvSpPr>
          <p:cNvPr id="3" name="Subtitle 2">
            <a:extLst>
              <a:ext uri="{FF2B5EF4-FFF2-40B4-BE49-F238E27FC236}">
                <a16:creationId xmlns:a16="http://schemas.microsoft.com/office/drawing/2014/main" id="{F217F991-A06B-8EF4-D919-ACF1353D1455}"/>
              </a:ext>
            </a:extLst>
          </p:cNvPr>
          <p:cNvSpPr>
            <a:spLocks noGrp="1"/>
          </p:cNvSpPr>
          <p:nvPr>
            <p:ph type="subTitle" idx="1"/>
          </p:nvPr>
        </p:nvSpPr>
        <p:spPr>
          <a:xfrm>
            <a:off x="565151" y="4818126"/>
            <a:ext cx="3609982" cy="1268984"/>
          </a:xfrm>
        </p:spPr>
        <p:txBody>
          <a:bodyPr>
            <a:normAutofit/>
          </a:bodyPr>
          <a:lstStyle/>
          <a:p>
            <a:r>
              <a:rPr lang="en-US" dirty="0"/>
              <a:t>Atharva </a:t>
            </a:r>
            <a:r>
              <a:rPr lang="en-US" dirty="0" err="1"/>
              <a:t>Khaire</a:t>
            </a:r>
            <a:endParaRPr lang="en-US" dirty="0"/>
          </a:p>
          <a:p>
            <a:r>
              <a:rPr lang="en-US" dirty="0"/>
              <a:t>U15258568</a:t>
            </a:r>
          </a:p>
        </p:txBody>
      </p:sp>
      <p:sp>
        <p:nvSpPr>
          <p:cNvPr id="83" name="Rectangle 82">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0282"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5" name="Rectangle 84">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0281"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784070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5A8DDA3-B4FC-D445-AA06-C92ABAE24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3" y="5476671"/>
            <a:ext cx="2770698" cy="138132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Rectangle 12">
            <a:extLst>
              <a:ext uri="{FF2B5EF4-FFF2-40B4-BE49-F238E27FC236}">
                <a16:creationId xmlns:a16="http://schemas.microsoft.com/office/drawing/2014/main" id="{9FD0692D-A304-5E4A-BCD9-C00690321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2" y="4101177"/>
            <a:ext cx="1373567" cy="2756824"/>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E20D1E93-CD48-22CB-DD5B-DB9CA2770326}"/>
              </a:ext>
            </a:extLst>
          </p:cNvPr>
          <p:cNvSpPr>
            <a:spLocks noGrp="1"/>
          </p:cNvSpPr>
          <p:nvPr>
            <p:ph type="title"/>
          </p:nvPr>
        </p:nvSpPr>
        <p:spPr>
          <a:xfrm>
            <a:off x="1388542" y="455362"/>
            <a:ext cx="3183457" cy="3392972"/>
          </a:xfrm>
        </p:spPr>
        <p:txBody>
          <a:bodyPr anchor="ctr">
            <a:normAutofit/>
          </a:bodyPr>
          <a:lstStyle/>
          <a:p>
            <a:r>
              <a:rPr lang="en-US" sz="3100" dirty="0"/>
              <a:t>Transformation Phase</a:t>
            </a:r>
          </a:p>
        </p:txBody>
      </p:sp>
      <p:graphicFrame>
        <p:nvGraphicFramePr>
          <p:cNvPr id="24" name="Content Placeholder 2">
            <a:extLst>
              <a:ext uri="{FF2B5EF4-FFF2-40B4-BE49-F238E27FC236}">
                <a16:creationId xmlns:a16="http://schemas.microsoft.com/office/drawing/2014/main" id="{D5031CCA-5817-903E-4B23-8B53E050A83B}"/>
              </a:ext>
            </a:extLst>
          </p:cNvPr>
          <p:cNvGraphicFramePr>
            <a:graphicFrameLocks noGrp="1"/>
          </p:cNvGraphicFramePr>
          <p:nvPr>
            <p:ph idx="1"/>
            <p:extLst>
              <p:ext uri="{D42A27DB-BD31-4B8C-83A1-F6EECF244321}">
                <p14:modId xmlns:p14="http://schemas.microsoft.com/office/powerpoint/2010/main" val="2479428029"/>
              </p:ext>
            </p:extLst>
          </p:nvPr>
        </p:nvGraphicFramePr>
        <p:xfrm>
          <a:off x="5224244" y="409518"/>
          <a:ext cx="6034656" cy="56322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4099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3" name="Rectangle 12">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32D8C3-3B2C-2F19-5973-E3570EF907CE}"/>
              </a:ext>
            </a:extLst>
          </p:cNvPr>
          <p:cNvSpPr>
            <a:spLocks noGrp="1"/>
          </p:cNvSpPr>
          <p:nvPr>
            <p:ph type="title"/>
          </p:nvPr>
        </p:nvSpPr>
        <p:spPr>
          <a:xfrm>
            <a:off x="1777322" y="4795162"/>
            <a:ext cx="9677833" cy="1134452"/>
          </a:xfrm>
        </p:spPr>
        <p:txBody>
          <a:bodyPr vert="horz" lIns="91440" tIns="45720" rIns="91440" bIns="45720" rtlCol="0" anchor="ctr">
            <a:normAutofit/>
          </a:bodyPr>
          <a:lstStyle/>
          <a:p>
            <a:pPr algn="ctr">
              <a:lnSpc>
                <a:spcPct val="90000"/>
              </a:lnSpc>
            </a:pPr>
            <a:r>
              <a:rPr lang="en-US" sz="3800" dirty="0"/>
              <a:t>Python Code used for Date Transformation</a:t>
            </a:r>
          </a:p>
        </p:txBody>
      </p:sp>
      <p:pic>
        <p:nvPicPr>
          <p:cNvPr id="4" name="Content Placeholder 3">
            <a:extLst>
              <a:ext uri="{FF2B5EF4-FFF2-40B4-BE49-F238E27FC236}">
                <a16:creationId xmlns:a16="http://schemas.microsoft.com/office/drawing/2014/main" id="{80D32585-AE16-AFAB-91FF-8D96A3BB1600}"/>
              </a:ext>
            </a:extLst>
          </p:cNvPr>
          <p:cNvPicPr>
            <a:picLocks noGrp="1" noChangeAspect="1"/>
          </p:cNvPicPr>
          <p:nvPr>
            <p:ph idx="1"/>
          </p:nvPr>
        </p:nvPicPr>
        <p:blipFill>
          <a:blip r:embed="rId2"/>
          <a:stretch>
            <a:fillRect/>
          </a:stretch>
        </p:blipFill>
        <p:spPr>
          <a:xfrm>
            <a:off x="2961342" y="565153"/>
            <a:ext cx="7309791" cy="3654894"/>
          </a:xfrm>
          <a:prstGeom prst="rect">
            <a:avLst/>
          </a:prstGeom>
        </p:spPr>
      </p:pic>
    </p:spTree>
    <p:extLst>
      <p:ext uri="{BB962C8B-B14F-4D97-AF65-F5344CB8AC3E}">
        <p14:creationId xmlns:p14="http://schemas.microsoft.com/office/powerpoint/2010/main" val="2448496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Rectangle 21">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4" name="Rectangle 23">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296CB-208E-9D6C-1D25-370125F6AFA0}"/>
              </a:ext>
            </a:extLst>
          </p:cNvPr>
          <p:cNvSpPr>
            <a:spLocks noGrp="1"/>
          </p:cNvSpPr>
          <p:nvPr>
            <p:ph type="title"/>
          </p:nvPr>
        </p:nvSpPr>
        <p:spPr>
          <a:xfrm>
            <a:off x="1777321" y="4309024"/>
            <a:ext cx="9677833" cy="1134452"/>
          </a:xfrm>
        </p:spPr>
        <p:txBody>
          <a:bodyPr vert="horz" lIns="91440" tIns="45720" rIns="91440" bIns="45720" rtlCol="0" anchor="ctr">
            <a:normAutofit/>
          </a:bodyPr>
          <a:lstStyle/>
          <a:p>
            <a:pPr algn="ctr">
              <a:lnSpc>
                <a:spcPct val="90000"/>
              </a:lnSpc>
            </a:pPr>
            <a:r>
              <a:rPr lang="en-US" sz="3800"/>
              <a:t>Attributes prior to and after Transformation</a:t>
            </a:r>
          </a:p>
        </p:txBody>
      </p:sp>
      <p:pic>
        <p:nvPicPr>
          <p:cNvPr id="5" name="Content Placeholder 4">
            <a:extLst>
              <a:ext uri="{FF2B5EF4-FFF2-40B4-BE49-F238E27FC236}">
                <a16:creationId xmlns:a16="http://schemas.microsoft.com/office/drawing/2014/main" id="{F6D99100-F876-B908-4D03-9E66EE1B8271}"/>
              </a:ext>
            </a:extLst>
          </p:cNvPr>
          <p:cNvPicPr>
            <a:picLocks noGrp="1" noChangeAspect="1"/>
          </p:cNvPicPr>
          <p:nvPr>
            <p:ph idx="1"/>
          </p:nvPr>
        </p:nvPicPr>
        <p:blipFill>
          <a:blip r:embed="rId2"/>
          <a:stretch>
            <a:fillRect/>
          </a:stretch>
        </p:blipFill>
        <p:spPr>
          <a:xfrm>
            <a:off x="4095706" y="854840"/>
            <a:ext cx="7785598" cy="2627638"/>
          </a:xfrm>
          <a:prstGeom prst="rect">
            <a:avLst/>
          </a:prstGeom>
        </p:spPr>
      </p:pic>
      <p:pic>
        <p:nvPicPr>
          <p:cNvPr id="4" name="Content Placeholder 3">
            <a:extLst>
              <a:ext uri="{FF2B5EF4-FFF2-40B4-BE49-F238E27FC236}">
                <a16:creationId xmlns:a16="http://schemas.microsoft.com/office/drawing/2014/main" id="{BAA753B0-0CED-5A73-8B41-486044F95E19}"/>
              </a:ext>
            </a:extLst>
          </p:cNvPr>
          <p:cNvPicPr>
            <a:picLocks noChangeAspect="1"/>
          </p:cNvPicPr>
          <p:nvPr/>
        </p:nvPicPr>
        <p:blipFill>
          <a:blip r:embed="rId3"/>
          <a:stretch>
            <a:fillRect/>
          </a:stretch>
        </p:blipFill>
        <p:spPr>
          <a:xfrm>
            <a:off x="1745303" y="551006"/>
            <a:ext cx="1427120" cy="3207013"/>
          </a:xfrm>
          <a:prstGeom prst="rect">
            <a:avLst/>
          </a:prstGeom>
        </p:spPr>
      </p:pic>
    </p:spTree>
    <p:extLst>
      <p:ext uri="{BB962C8B-B14F-4D97-AF65-F5344CB8AC3E}">
        <p14:creationId xmlns:p14="http://schemas.microsoft.com/office/powerpoint/2010/main" val="4217725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5A8DDA3-B4FC-D445-AA06-C92ABAE24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3" y="5476671"/>
            <a:ext cx="2770698" cy="138132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Rectangle 12">
            <a:extLst>
              <a:ext uri="{FF2B5EF4-FFF2-40B4-BE49-F238E27FC236}">
                <a16:creationId xmlns:a16="http://schemas.microsoft.com/office/drawing/2014/main" id="{9FD0692D-A304-5E4A-BCD9-C00690321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2" y="4101177"/>
            <a:ext cx="1373567" cy="2756824"/>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A4ECB1D-2C13-D65D-3E00-F243065F5328}"/>
              </a:ext>
            </a:extLst>
          </p:cNvPr>
          <p:cNvSpPr>
            <a:spLocks noGrp="1"/>
          </p:cNvSpPr>
          <p:nvPr>
            <p:ph type="title"/>
          </p:nvPr>
        </p:nvSpPr>
        <p:spPr>
          <a:xfrm>
            <a:off x="1388542" y="455362"/>
            <a:ext cx="3183457" cy="3392972"/>
          </a:xfrm>
        </p:spPr>
        <p:txBody>
          <a:bodyPr>
            <a:normAutofit/>
          </a:bodyPr>
          <a:lstStyle/>
          <a:p>
            <a:r>
              <a:rPr lang="en-US" sz="4100"/>
              <a:t>Breaking down staging table into Dimensions</a:t>
            </a:r>
          </a:p>
        </p:txBody>
      </p:sp>
      <p:graphicFrame>
        <p:nvGraphicFramePr>
          <p:cNvPr id="5" name="Content Placeholder 2">
            <a:extLst>
              <a:ext uri="{FF2B5EF4-FFF2-40B4-BE49-F238E27FC236}">
                <a16:creationId xmlns:a16="http://schemas.microsoft.com/office/drawing/2014/main" id="{158E7850-A970-E908-0483-A67816C540DE}"/>
              </a:ext>
            </a:extLst>
          </p:cNvPr>
          <p:cNvGraphicFramePr>
            <a:graphicFrameLocks noGrp="1"/>
          </p:cNvGraphicFramePr>
          <p:nvPr>
            <p:ph idx="1"/>
            <p:extLst>
              <p:ext uri="{D42A27DB-BD31-4B8C-83A1-F6EECF244321}">
                <p14:modId xmlns:p14="http://schemas.microsoft.com/office/powerpoint/2010/main" val="768317832"/>
              </p:ext>
            </p:extLst>
          </p:nvPr>
        </p:nvGraphicFramePr>
        <p:xfrm>
          <a:off x="5224244" y="409518"/>
          <a:ext cx="6034656" cy="56322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5212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D40D60-A371-3746-AE79-A8A0DA64C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25EC29A-9786-924D-875A-91FAF9B1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3F8913-28DE-C25E-799F-3D896DE65397}"/>
              </a:ext>
            </a:extLst>
          </p:cNvPr>
          <p:cNvSpPr>
            <a:spLocks noGrp="1"/>
          </p:cNvSpPr>
          <p:nvPr>
            <p:ph type="title"/>
          </p:nvPr>
        </p:nvSpPr>
        <p:spPr>
          <a:xfrm>
            <a:off x="1777323" y="4202832"/>
            <a:ext cx="3853829" cy="1889995"/>
          </a:xfrm>
        </p:spPr>
        <p:txBody>
          <a:bodyPr>
            <a:normAutofit fontScale="90000"/>
          </a:bodyPr>
          <a:lstStyle/>
          <a:p>
            <a:r>
              <a:rPr lang="en-US" dirty="0"/>
              <a:t>Store Dimension Breakdown</a:t>
            </a:r>
          </a:p>
        </p:txBody>
      </p:sp>
      <p:sp>
        <p:nvSpPr>
          <p:cNvPr id="3" name="Content Placeholder 2">
            <a:extLst>
              <a:ext uri="{FF2B5EF4-FFF2-40B4-BE49-F238E27FC236}">
                <a16:creationId xmlns:a16="http://schemas.microsoft.com/office/drawing/2014/main" id="{2795E93C-E844-23C5-089B-3FA69B3A756B}"/>
              </a:ext>
            </a:extLst>
          </p:cNvPr>
          <p:cNvSpPr>
            <a:spLocks noGrp="1"/>
          </p:cNvSpPr>
          <p:nvPr>
            <p:ph idx="1"/>
          </p:nvPr>
        </p:nvSpPr>
        <p:spPr>
          <a:xfrm>
            <a:off x="6155705" y="4202832"/>
            <a:ext cx="5264729" cy="1883335"/>
          </a:xfrm>
        </p:spPr>
        <p:txBody>
          <a:bodyPr>
            <a:normAutofit/>
          </a:bodyPr>
          <a:lstStyle/>
          <a:p>
            <a:r>
              <a:rPr lang="en-US" dirty="0"/>
              <a:t>Left Image: Subset of the </a:t>
            </a:r>
            <a:r>
              <a:rPr lang="en-US" dirty="0" err="1"/>
              <a:t>dataframe</a:t>
            </a:r>
            <a:r>
              <a:rPr lang="en-US" dirty="0"/>
              <a:t> containing store attributes</a:t>
            </a:r>
          </a:p>
          <a:p>
            <a:r>
              <a:rPr lang="en-US" dirty="0"/>
              <a:t>Right Image: Final Store Dimension</a:t>
            </a:r>
          </a:p>
        </p:txBody>
      </p:sp>
      <p:pic>
        <p:nvPicPr>
          <p:cNvPr id="4" name="Picture 3">
            <a:extLst>
              <a:ext uri="{FF2B5EF4-FFF2-40B4-BE49-F238E27FC236}">
                <a16:creationId xmlns:a16="http://schemas.microsoft.com/office/drawing/2014/main" id="{FD77E0C8-9B91-2681-3F8F-1EAF6E1CBC8D}"/>
              </a:ext>
            </a:extLst>
          </p:cNvPr>
          <p:cNvPicPr>
            <a:picLocks noChangeAspect="1"/>
          </p:cNvPicPr>
          <p:nvPr/>
        </p:nvPicPr>
        <p:blipFill>
          <a:blip r:embed="rId2"/>
          <a:stretch>
            <a:fillRect/>
          </a:stretch>
        </p:blipFill>
        <p:spPr>
          <a:xfrm>
            <a:off x="1356234" y="1200825"/>
            <a:ext cx="5305170" cy="1883334"/>
          </a:xfrm>
          <a:prstGeom prst="rect">
            <a:avLst/>
          </a:prstGeom>
        </p:spPr>
      </p:pic>
      <p:pic>
        <p:nvPicPr>
          <p:cNvPr id="5" name="Picture 4">
            <a:extLst>
              <a:ext uri="{FF2B5EF4-FFF2-40B4-BE49-F238E27FC236}">
                <a16:creationId xmlns:a16="http://schemas.microsoft.com/office/drawing/2014/main" id="{D9C66450-86A3-8D10-E698-DF07C5F8F594}"/>
              </a:ext>
            </a:extLst>
          </p:cNvPr>
          <p:cNvPicPr>
            <a:picLocks noChangeAspect="1"/>
          </p:cNvPicPr>
          <p:nvPr/>
        </p:nvPicPr>
        <p:blipFill>
          <a:blip r:embed="rId3"/>
          <a:stretch>
            <a:fillRect/>
          </a:stretch>
        </p:blipFill>
        <p:spPr>
          <a:xfrm>
            <a:off x="6839290" y="997207"/>
            <a:ext cx="4581144" cy="2290571"/>
          </a:xfrm>
          <a:prstGeom prst="rect">
            <a:avLst/>
          </a:prstGeom>
        </p:spPr>
      </p:pic>
    </p:spTree>
    <p:extLst>
      <p:ext uri="{BB962C8B-B14F-4D97-AF65-F5344CB8AC3E}">
        <p14:creationId xmlns:p14="http://schemas.microsoft.com/office/powerpoint/2010/main" val="1747436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865588-4B14-9767-B071-D4FB02F27AFA}"/>
              </a:ext>
            </a:extLst>
          </p:cNvPr>
          <p:cNvSpPr>
            <a:spLocks noGrp="1"/>
          </p:cNvSpPr>
          <p:nvPr>
            <p:ph type="ctrTitle"/>
          </p:nvPr>
        </p:nvSpPr>
        <p:spPr/>
        <p:txBody>
          <a:bodyPr anchor="ctr"/>
          <a:lstStyle/>
          <a:p>
            <a:pPr algn="ctr"/>
            <a:r>
              <a:rPr lang="en-US" dirty="0"/>
              <a:t>Dimensions</a:t>
            </a:r>
          </a:p>
        </p:txBody>
      </p:sp>
      <p:sp>
        <p:nvSpPr>
          <p:cNvPr id="5" name="Subtitle 4">
            <a:extLst>
              <a:ext uri="{FF2B5EF4-FFF2-40B4-BE49-F238E27FC236}">
                <a16:creationId xmlns:a16="http://schemas.microsoft.com/office/drawing/2014/main" id="{A1B4F306-4D02-068F-6F28-7E6925EA35D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9088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23C909-E415-DC92-E09C-F5871A522FA8}"/>
              </a:ext>
            </a:extLst>
          </p:cNvPr>
          <p:cNvPicPr>
            <a:picLocks noChangeAspect="1"/>
          </p:cNvPicPr>
          <p:nvPr/>
        </p:nvPicPr>
        <p:blipFill>
          <a:blip r:embed="rId2"/>
          <a:stretch>
            <a:fillRect/>
          </a:stretch>
        </p:blipFill>
        <p:spPr>
          <a:xfrm>
            <a:off x="1384300" y="908050"/>
            <a:ext cx="4711700" cy="5041900"/>
          </a:xfrm>
          <a:prstGeom prst="rect">
            <a:avLst/>
          </a:prstGeom>
        </p:spPr>
      </p:pic>
      <p:pic>
        <p:nvPicPr>
          <p:cNvPr id="3" name="Picture 2">
            <a:extLst>
              <a:ext uri="{FF2B5EF4-FFF2-40B4-BE49-F238E27FC236}">
                <a16:creationId xmlns:a16="http://schemas.microsoft.com/office/drawing/2014/main" id="{89705069-CACF-5298-214E-CAFCD9062BFD}"/>
              </a:ext>
            </a:extLst>
          </p:cNvPr>
          <p:cNvPicPr>
            <a:picLocks noChangeAspect="1"/>
          </p:cNvPicPr>
          <p:nvPr/>
        </p:nvPicPr>
        <p:blipFill>
          <a:blip r:embed="rId3"/>
          <a:stretch>
            <a:fillRect/>
          </a:stretch>
        </p:blipFill>
        <p:spPr>
          <a:xfrm>
            <a:off x="6245225" y="1549400"/>
            <a:ext cx="5816600" cy="3759200"/>
          </a:xfrm>
          <a:prstGeom prst="rect">
            <a:avLst/>
          </a:prstGeom>
        </p:spPr>
      </p:pic>
      <p:sp>
        <p:nvSpPr>
          <p:cNvPr id="4" name="TextBox 3">
            <a:extLst>
              <a:ext uri="{FF2B5EF4-FFF2-40B4-BE49-F238E27FC236}">
                <a16:creationId xmlns:a16="http://schemas.microsoft.com/office/drawing/2014/main" id="{5ECCB1D6-76DC-04CE-A1ED-7801C5E9374B}"/>
              </a:ext>
            </a:extLst>
          </p:cNvPr>
          <p:cNvSpPr txBox="1"/>
          <p:nvPr/>
        </p:nvSpPr>
        <p:spPr>
          <a:xfrm>
            <a:off x="2484834" y="6057900"/>
            <a:ext cx="2510632" cy="369332"/>
          </a:xfrm>
          <a:prstGeom prst="rect">
            <a:avLst/>
          </a:prstGeom>
          <a:noFill/>
        </p:spPr>
        <p:txBody>
          <a:bodyPr wrap="square" rtlCol="0">
            <a:spAutoFit/>
          </a:bodyPr>
          <a:lstStyle/>
          <a:p>
            <a:pPr algn="ctr"/>
            <a:r>
              <a:rPr lang="en-US" dirty="0"/>
              <a:t>Channel Dimension</a:t>
            </a:r>
          </a:p>
        </p:txBody>
      </p:sp>
      <p:sp>
        <p:nvSpPr>
          <p:cNvPr id="5" name="TextBox 4">
            <a:extLst>
              <a:ext uri="{FF2B5EF4-FFF2-40B4-BE49-F238E27FC236}">
                <a16:creationId xmlns:a16="http://schemas.microsoft.com/office/drawing/2014/main" id="{7DAB8771-1D49-A777-9669-7402404FDAB5}"/>
              </a:ext>
            </a:extLst>
          </p:cNvPr>
          <p:cNvSpPr txBox="1"/>
          <p:nvPr/>
        </p:nvSpPr>
        <p:spPr>
          <a:xfrm>
            <a:off x="7898209" y="5350391"/>
            <a:ext cx="2510632" cy="369332"/>
          </a:xfrm>
          <a:prstGeom prst="rect">
            <a:avLst/>
          </a:prstGeom>
          <a:noFill/>
        </p:spPr>
        <p:txBody>
          <a:bodyPr wrap="square" rtlCol="0">
            <a:spAutoFit/>
          </a:bodyPr>
          <a:lstStyle/>
          <a:p>
            <a:pPr algn="ctr"/>
            <a:r>
              <a:rPr lang="en-US" dirty="0"/>
              <a:t>Orders Dimension</a:t>
            </a:r>
          </a:p>
        </p:txBody>
      </p:sp>
    </p:spTree>
    <p:extLst>
      <p:ext uri="{BB962C8B-B14F-4D97-AF65-F5344CB8AC3E}">
        <p14:creationId xmlns:p14="http://schemas.microsoft.com/office/powerpoint/2010/main" val="2642341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67471F-8CAB-7AA0-93D0-B55F38596DC3}"/>
              </a:ext>
            </a:extLst>
          </p:cNvPr>
          <p:cNvPicPr>
            <a:picLocks noChangeAspect="1"/>
          </p:cNvPicPr>
          <p:nvPr/>
        </p:nvPicPr>
        <p:blipFill>
          <a:blip r:embed="rId2"/>
          <a:stretch>
            <a:fillRect/>
          </a:stretch>
        </p:blipFill>
        <p:spPr>
          <a:xfrm>
            <a:off x="2809875" y="307028"/>
            <a:ext cx="7772400" cy="2643494"/>
          </a:xfrm>
          <a:prstGeom prst="rect">
            <a:avLst/>
          </a:prstGeom>
        </p:spPr>
      </p:pic>
      <p:pic>
        <p:nvPicPr>
          <p:cNvPr id="3" name="Picture 2">
            <a:extLst>
              <a:ext uri="{FF2B5EF4-FFF2-40B4-BE49-F238E27FC236}">
                <a16:creationId xmlns:a16="http://schemas.microsoft.com/office/drawing/2014/main" id="{8DD01DB1-2F9F-5F24-1226-CE9618E6792A}"/>
              </a:ext>
            </a:extLst>
          </p:cNvPr>
          <p:cNvPicPr>
            <a:picLocks noChangeAspect="1"/>
          </p:cNvPicPr>
          <p:nvPr/>
        </p:nvPicPr>
        <p:blipFill>
          <a:blip r:embed="rId3"/>
          <a:stretch>
            <a:fillRect/>
          </a:stretch>
        </p:blipFill>
        <p:spPr>
          <a:xfrm>
            <a:off x="2809875" y="3429000"/>
            <a:ext cx="7772400" cy="2887730"/>
          </a:xfrm>
          <a:prstGeom prst="rect">
            <a:avLst/>
          </a:prstGeom>
        </p:spPr>
      </p:pic>
      <p:sp>
        <p:nvSpPr>
          <p:cNvPr id="4" name="TextBox 3">
            <a:extLst>
              <a:ext uri="{FF2B5EF4-FFF2-40B4-BE49-F238E27FC236}">
                <a16:creationId xmlns:a16="http://schemas.microsoft.com/office/drawing/2014/main" id="{69E4A1F8-1AF2-D7D8-CA1D-4CBE6CEFDA3D}"/>
              </a:ext>
            </a:extLst>
          </p:cNvPr>
          <p:cNvSpPr txBox="1"/>
          <p:nvPr/>
        </p:nvSpPr>
        <p:spPr>
          <a:xfrm>
            <a:off x="5393531" y="3005095"/>
            <a:ext cx="2605088" cy="369332"/>
          </a:xfrm>
          <a:prstGeom prst="rect">
            <a:avLst/>
          </a:prstGeom>
          <a:noFill/>
        </p:spPr>
        <p:txBody>
          <a:bodyPr wrap="square" rtlCol="0">
            <a:spAutoFit/>
          </a:bodyPr>
          <a:lstStyle/>
          <a:p>
            <a:pPr algn="ctr"/>
            <a:r>
              <a:rPr lang="en-US" dirty="0"/>
              <a:t>Payments Dimension</a:t>
            </a:r>
          </a:p>
        </p:txBody>
      </p:sp>
      <p:sp>
        <p:nvSpPr>
          <p:cNvPr id="5" name="TextBox 4">
            <a:extLst>
              <a:ext uri="{FF2B5EF4-FFF2-40B4-BE49-F238E27FC236}">
                <a16:creationId xmlns:a16="http://schemas.microsoft.com/office/drawing/2014/main" id="{2A7A6676-F3D8-16CB-5798-4471CE857007}"/>
              </a:ext>
            </a:extLst>
          </p:cNvPr>
          <p:cNvSpPr txBox="1"/>
          <p:nvPr/>
        </p:nvSpPr>
        <p:spPr>
          <a:xfrm>
            <a:off x="5393531" y="6316730"/>
            <a:ext cx="2605088" cy="369332"/>
          </a:xfrm>
          <a:prstGeom prst="rect">
            <a:avLst/>
          </a:prstGeom>
          <a:noFill/>
        </p:spPr>
        <p:txBody>
          <a:bodyPr wrap="square" rtlCol="0">
            <a:spAutoFit/>
          </a:bodyPr>
          <a:lstStyle/>
          <a:p>
            <a:pPr algn="ctr"/>
            <a:r>
              <a:rPr lang="en-US" dirty="0"/>
              <a:t>Delivery Dimension</a:t>
            </a:r>
          </a:p>
        </p:txBody>
      </p:sp>
    </p:spTree>
    <p:extLst>
      <p:ext uri="{BB962C8B-B14F-4D97-AF65-F5344CB8AC3E}">
        <p14:creationId xmlns:p14="http://schemas.microsoft.com/office/powerpoint/2010/main" val="3014740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FB742F-7BFD-2385-1F94-EF7C3053AE87}"/>
              </a:ext>
            </a:extLst>
          </p:cNvPr>
          <p:cNvPicPr>
            <a:picLocks noChangeAspect="1"/>
          </p:cNvPicPr>
          <p:nvPr/>
        </p:nvPicPr>
        <p:blipFill>
          <a:blip r:embed="rId2"/>
          <a:stretch>
            <a:fillRect/>
          </a:stretch>
        </p:blipFill>
        <p:spPr>
          <a:xfrm>
            <a:off x="1847850" y="512763"/>
            <a:ext cx="3910013" cy="2546256"/>
          </a:xfrm>
          <a:prstGeom prst="rect">
            <a:avLst/>
          </a:prstGeom>
        </p:spPr>
      </p:pic>
      <p:pic>
        <p:nvPicPr>
          <p:cNvPr id="3" name="Picture 2">
            <a:extLst>
              <a:ext uri="{FF2B5EF4-FFF2-40B4-BE49-F238E27FC236}">
                <a16:creationId xmlns:a16="http://schemas.microsoft.com/office/drawing/2014/main" id="{EF102612-429B-82B2-2879-99852EFE18D5}"/>
              </a:ext>
            </a:extLst>
          </p:cNvPr>
          <p:cNvPicPr>
            <a:picLocks noChangeAspect="1"/>
          </p:cNvPicPr>
          <p:nvPr/>
        </p:nvPicPr>
        <p:blipFill>
          <a:blip r:embed="rId3"/>
          <a:stretch>
            <a:fillRect/>
          </a:stretch>
        </p:blipFill>
        <p:spPr>
          <a:xfrm>
            <a:off x="7693902" y="512763"/>
            <a:ext cx="3143847" cy="2546256"/>
          </a:xfrm>
          <a:prstGeom prst="rect">
            <a:avLst/>
          </a:prstGeom>
        </p:spPr>
      </p:pic>
      <p:pic>
        <p:nvPicPr>
          <p:cNvPr id="4" name="Picture 3">
            <a:extLst>
              <a:ext uri="{FF2B5EF4-FFF2-40B4-BE49-F238E27FC236}">
                <a16:creationId xmlns:a16="http://schemas.microsoft.com/office/drawing/2014/main" id="{5DE666CD-D3D4-85DA-7FC4-2D2D4305653B}"/>
              </a:ext>
            </a:extLst>
          </p:cNvPr>
          <p:cNvPicPr>
            <a:picLocks noChangeAspect="1"/>
          </p:cNvPicPr>
          <p:nvPr/>
        </p:nvPicPr>
        <p:blipFill>
          <a:blip r:embed="rId4"/>
          <a:stretch>
            <a:fillRect/>
          </a:stretch>
        </p:blipFill>
        <p:spPr>
          <a:xfrm>
            <a:off x="4276725" y="3798982"/>
            <a:ext cx="4781550" cy="2138686"/>
          </a:xfrm>
          <a:prstGeom prst="rect">
            <a:avLst/>
          </a:prstGeom>
        </p:spPr>
      </p:pic>
      <p:sp>
        <p:nvSpPr>
          <p:cNvPr id="5" name="TextBox 4">
            <a:extLst>
              <a:ext uri="{FF2B5EF4-FFF2-40B4-BE49-F238E27FC236}">
                <a16:creationId xmlns:a16="http://schemas.microsoft.com/office/drawing/2014/main" id="{03D2E6EF-4429-1BD2-9DA8-44A4085EA64D}"/>
              </a:ext>
            </a:extLst>
          </p:cNvPr>
          <p:cNvSpPr txBox="1"/>
          <p:nvPr/>
        </p:nvSpPr>
        <p:spPr>
          <a:xfrm>
            <a:off x="2500312" y="3117661"/>
            <a:ext cx="2605088" cy="369332"/>
          </a:xfrm>
          <a:prstGeom prst="rect">
            <a:avLst/>
          </a:prstGeom>
          <a:noFill/>
        </p:spPr>
        <p:txBody>
          <a:bodyPr wrap="square" rtlCol="0">
            <a:spAutoFit/>
          </a:bodyPr>
          <a:lstStyle/>
          <a:p>
            <a:pPr algn="ctr"/>
            <a:r>
              <a:rPr lang="en-US" dirty="0"/>
              <a:t>Driver Dimension</a:t>
            </a:r>
          </a:p>
        </p:txBody>
      </p:sp>
      <p:sp>
        <p:nvSpPr>
          <p:cNvPr id="6" name="TextBox 5">
            <a:extLst>
              <a:ext uri="{FF2B5EF4-FFF2-40B4-BE49-F238E27FC236}">
                <a16:creationId xmlns:a16="http://schemas.microsoft.com/office/drawing/2014/main" id="{E1039DA9-0AAB-7105-3B43-8636818F743F}"/>
              </a:ext>
            </a:extLst>
          </p:cNvPr>
          <p:cNvSpPr txBox="1"/>
          <p:nvPr/>
        </p:nvSpPr>
        <p:spPr>
          <a:xfrm>
            <a:off x="7963281" y="3059668"/>
            <a:ext cx="2605088" cy="369332"/>
          </a:xfrm>
          <a:prstGeom prst="rect">
            <a:avLst/>
          </a:prstGeom>
          <a:noFill/>
        </p:spPr>
        <p:txBody>
          <a:bodyPr wrap="square" rtlCol="0">
            <a:spAutoFit/>
          </a:bodyPr>
          <a:lstStyle/>
          <a:p>
            <a:pPr algn="ctr"/>
            <a:r>
              <a:rPr lang="en-US" dirty="0"/>
              <a:t>City Dimension</a:t>
            </a:r>
          </a:p>
        </p:txBody>
      </p:sp>
      <p:sp>
        <p:nvSpPr>
          <p:cNvPr id="7" name="TextBox 6">
            <a:extLst>
              <a:ext uri="{FF2B5EF4-FFF2-40B4-BE49-F238E27FC236}">
                <a16:creationId xmlns:a16="http://schemas.microsoft.com/office/drawing/2014/main" id="{5DB0996B-98B0-5259-FAC6-D7BE2E72C481}"/>
              </a:ext>
            </a:extLst>
          </p:cNvPr>
          <p:cNvSpPr txBox="1"/>
          <p:nvPr/>
        </p:nvSpPr>
        <p:spPr>
          <a:xfrm>
            <a:off x="5364956" y="5975905"/>
            <a:ext cx="2605088" cy="369332"/>
          </a:xfrm>
          <a:prstGeom prst="rect">
            <a:avLst/>
          </a:prstGeom>
          <a:noFill/>
        </p:spPr>
        <p:txBody>
          <a:bodyPr wrap="square" rtlCol="0">
            <a:spAutoFit/>
          </a:bodyPr>
          <a:lstStyle/>
          <a:p>
            <a:pPr algn="ctr"/>
            <a:r>
              <a:rPr lang="en-US" dirty="0"/>
              <a:t>Hub Dimension</a:t>
            </a:r>
          </a:p>
        </p:txBody>
      </p:sp>
    </p:spTree>
    <p:extLst>
      <p:ext uri="{BB962C8B-B14F-4D97-AF65-F5344CB8AC3E}">
        <p14:creationId xmlns:p14="http://schemas.microsoft.com/office/powerpoint/2010/main" val="1647272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0919B4-A479-9140-13F3-95A796DBEBF7}"/>
              </a:ext>
            </a:extLst>
          </p:cNvPr>
          <p:cNvSpPr>
            <a:spLocks noGrp="1"/>
          </p:cNvSpPr>
          <p:nvPr>
            <p:ph type="title"/>
          </p:nvPr>
        </p:nvSpPr>
        <p:spPr>
          <a:xfrm>
            <a:off x="1587710" y="455362"/>
            <a:ext cx="9486690" cy="1550419"/>
          </a:xfrm>
        </p:spPr>
        <p:txBody>
          <a:bodyPr>
            <a:normAutofit/>
          </a:bodyPr>
          <a:lstStyle/>
          <a:p>
            <a:r>
              <a:rPr lang="en-US"/>
              <a:t>Implementing Slowly Changing Dimensions (SCD)</a:t>
            </a:r>
          </a:p>
        </p:txBody>
      </p:sp>
      <p:sp>
        <p:nvSpPr>
          <p:cNvPr id="3" name="Content Placeholder 2">
            <a:extLst>
              <a:ext uri="{FF2B5EF4-FFF2-40B4-BE49-F238E27FC236}">
                <a16:creationId xmlns:a16="http://schemas.microsoft.com/office/drawing/2014/main" id="{7E6A2BE2-AD0D-91CF-6713-4319EB65EA7C}"/>
              </a:ext>
            </a:extLst>
          </p:cNvPr>
          <p:cNvSpPr>
            <a:spLocks noGrp="1"/>
          </p:cNvSpPr>
          <p:nvPr>
            <p:ph idx="1"/>
          </p:nvPr>
        </p:nvSpPr>
        <p:spPr>
          <a:xfrm>
            <a:off x="1587499" y="2160588"/>
            <a:ext cx="5783939" cy="3925887"/>
          </a:xfrm>
        </p:spPr>
        <p:txBody>
          <a:bodyPr>
            <a:normAutofit/>
          </a:bodyPr>
          <a:lstStyle/>
          <a:p>
            <a:pPr>
              <a:lnSpc>
                <a:spcPct val="100000"/>
              </a:lnSpc>
            </a:pPr>
            <a:r>
              <a:rPr lang="en-US" sz="1500" dirty="0"/>
              <a:t>Deciding which dimensions need the historical data to be stored, I decided to allot SCDs – </a:t>
            </a:r>
          </a:p>
          <a:p>
            <a:pPr lvl="1">
              <a:lnSpc>
                <a:spcPct val="100000"/>
              </a:lnSpc>
            </a:pPr>
            <a:r>
              <a:rPr lang="en-US" sz="1500" dirty="0"/>
              <a:t>Orders Dimension – SCD Type 2</a:t>
            </a:r>
          </a:p>
          <a:p>
            <a:pPr lvl="2">
              <a:lnSpc>
                <a:spcPct val="100000"/>
              </a:lnSpc>
            </a:pPr>
            <a:r>
              <a:rPr lang="en-US" sz="1500" dirty="0"/>
              <a:t>Order details like order status, order amount etc. change all the time. Therefore, having a record and timestamp of when the data changes is key for the functioning of the warehouse. </a:t>
            </a:r>
          </a:p>
          <a:p>
            <a:pPr lvl="1">
              <a:lnSpc>
                <a:spcPct val="100000"/>
              </a:lnSpc>
            </a:pPr>
            <a:r>
              <a:rPr lang="en-US" sz="1500" dirty="0"/>
              <a:t>Payments Dimension – SCD Type 2</a:t>
            </a:r>
          </a:p>
          <a:p>
            <a:pPr lvl="1">
              <a:lnSpc>
                <a:spcPct val="100000"/>
              </a:lnSpc>
            </a:pPr>
            <a:r>
              <a:rPr lang="en-US" sz="1500" dirty="0"/>
              <a:t>Delivery Dimension – SCD Type 2</a:t>
            </a:r>
          </a:p>
          <a:p>
            <a:pPr lvl="1">
              <a:lnSpc>
                <a:spcPct val="100000"/>
              </a:lnSpc>
            </a:pPr>
            <a:r>
              <a:rPr lang="en-US" sz="1500" dirty="0"/>
              <a:t>Driver Dimension– SCD Type 3</a:t>
            </a:r>
          </a:p>
          <a:p>
            <a:pPr lvl="2">
              <a:lnSpc>
                <a:spcPct val="100000"/>
              </a:lnSpc>
            </a:pPr>
            <a:r>
              <a:rPr lang="en-US" sz="1500" dirty="0"/>
              <a:t>Historical Driver information is not important to us. Only the previous and the current data is relevant for business analysis.</a:t>
            </a:r>
          </a:p>
        </p:txBody>
      </p:sp>
      <p:pic>
        <p:nvPicPr>
          <p:cNvPr id="7" name="Graphic 6" descr="Database">
            <a:extLst>
              <a:ext uri="{FF2B5EF4-FFF2-40B4-BE49-F238E27FC236}">
                <a16:creationId xmlns:a16="http://schemas.microsoft.com/office/drawing/2014/main" id="{31BCDA0A-3EEB-43A6-41A1-C29D43DBD7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14961" y="2240621"/>
            <a:ext cx="3611880" cy="3611880"/>
          </a:xfrm>
          <a:prstGeom prst="rect">
            <a:avLst/>
          </a:prstGeom>
        </p:spPr>
      </p:pic>
    </p:spTree>
    <p:extLst>
      <p:ext uri="{BB962C8B-B14F-4D97-AF65-F5344CB8AC3E}">
        <p14:creationId xmlns:p14="http://schemas.microsoft.com/office/powerpoint/2010/main" val="2695566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D7F05A-6AB0-727A-2DEB-207140CCC065}"/>
              </a:ext>
            </a:extLst>
          </p:cNvPr>
          <p:cNvSpPr>
            <a:spLocks noGrp="1"/>
          </p:cNvSpPr>
          <p:nvPr>
            <p:ph type="title"/>
          </p:nvPr>
        </p:nvSpPr>
        <p:spPr>
          <a:xfrm>
            <a:off x="1117601" y="455362"/>
            <a:ext cx="7846501" cy="1550419"/>
          </a:xfrm>
        </p:spPr>
        <p:txBody>
          <a:bodyPr>
            <a:normAutofit/>
          </a:bodyPr>
          <a:lstStyle/>
          <a:p>
            <a:r>
              <a:rPr lang="en-US"/>
              <a:t>Dataset Description</a:t>
            </a:r>
          </a:p>
        </p:txBody>
      </p:sp>
      <p:sp>
        <p:nvSpPr>
          <p:cNvPr id="19" name="Content Placeholder 2">
            <a:extLst>
              <a:ext uri="{FF2B5EF4-FFF2-40B4-BE49-F238E27FC236}">
                <a16:creationId xmlns:a16="http://schemas.microsoft.com/office/drawing/2014/main" id="{AD419F2E-FF79-8329-A42D-F5BBB5BDE449}"/>
              </a:ext>
            </a:extLst>
          </p:cNvPr>
          <p:cNvSpPr>
            <a:spLocks noGrp="1"/>
          </p:cNvSpPr>
          <p:nvPr>
            <p:ph idx="1"/>
          </p:nvPr>
        </p:nvSpPr>
        <p:spPr>
          <a:xfrm>
            <a:off x="1117601" y="2160016"/>
            <a:ext cx="7846501" cy="3926152"/>
          </a:xfrm>
        </p:spPr>
        <p:txBody>
          <a:bodyPr>
            <a:normAutofit/>
          </a:bodyPr>
          <a:lstStyle/>
          <a:p>
            <a:r>
              <a:rPr lang="en-US"/>
              <a:t>Source 1: Brazilian Delivery Center Dataset</a:t>
            </a:r>
          </a:p>
          <a:p>
            <a:pPr lvl="1"/>
            <a:r>
              <a:rPr lang="en-US">
                <a:hlinkClick r:id="rId2"/>
              </a:rPr>
              <a:t>https://www.kaggle.com/datasets/nosbielcs/brazilian-delivery-center</a:t>
            </a:r>
            <a:endParaRPr lang="en-US"/>
          </a:p>
          <a:p>
            <a:r>
              <a:rPr lang="en-US"/>
              <a:t>Source 2: Brazilian Cities</a:t>
            </a:r>
          </a:p>
          <a:p>
            <a:pPr lvl="1"/>
            <a:r>
              <a:rPr lang="en-US">
                <a:hlinkClick r:id="rId3"/>
              </a:rPr>
              <a:t>https://www.kaggle.com/datasets/crisparada/brazilian-cities</a:t>
            </a:r>
            <a:endParaRPr lang="en-US"/>
          </a:p>
          <a:p>
            <a:pPr lvl="1"/>
            <a:endParaRPr lang="en-US"/>
          </a:p>
          <a:p>
            <a:pPr marL="228600" lvl="1" indent="0">
              <a:buNone/>
            </a:pPr>
            <a:endParaRPr lang="en-US"/>
          </a:p>
        </p:txBody>
      </p:sp>
      <p:sp>
        <p:nvSpPr>
          <p:cNvPr id="20" name="Rectangle 9">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1301" y="565153"/>
            <a:ext cx="2770699"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90007" y="1"/>
            <a:ext cx="2201993"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688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0CBE631-BB92-0B03-1B47-CFC2E3B2C6B3}"/>
              </a:ext>
            </a:extLst>
          </p:cNvPr>
          <p:cNvSpPr>
            <a:spLocks noGrp="1"/>
          </p:cNvSpPr>
          <p:nvPr>
            <p:ph idx="1"/>
          </p:nvPr>
        </p:nvSpPr>
        <p:spPr>
          <a:xfrm>
            <a:off x="1587499" y="2160588"/>
            <a:ext cx="5783939" cy="3925887"/>
          </a:xfrm>
        </p:spPr>
        <p:txBody>
          <a:bodyPr>
            <a:normAutofit fontScale="92500" lnSpcReduction="10000"/>
          </a:bodyPr>
          <a:lstStyle/>
          <a:p>
            <a:r>
              <a:rPr lang="en-US" dirty="0"/>
              <a:t>Store Dimension – SCD Type 1</a:t>
            </a:r>
          </a:p>
          <a:p>
            <a:pPr lvl="1"/>
            <a:r>
              <a:rPr lang="en-US" dirty="0"/>
              <a:t>Store details rarely change. Therefore, a simple overwrite will serve us the purpose.</a:t>
            </a:r>
          </a:p>
          <a:p>
            <a:r>
              <a:rPr lang="en-US" dirty="0"/>
              <a:t>Hub Dimension – SCD Type 1</a:t>
            </a:r>
          </a:p>
          <a:p>
            <a:r>
              <a:rPr lang="en-US" dirty="0"/>
              <a:t>Channel Dimension – SCD Type 1</a:t>
            </a:r>
          </a:p>
          <a:p>
            <a:r>
              <a:rPr lang="en-US" dirty="0"/>
              <a:t>City Dimension – SCD Type 1</a:t>
            </a:r>
          </a:p>
          <a:p>
            <a:r>
              <a:rPr lang="en-US" dirty="0" err="1"/>
              <a:t>Order_Moment</a:t>
            </a:r>
            <a:r>
              <a:rPr lang="en-US" dirty="0"/>
              <a:t> Dimensions – No SCD</a:t>
            </a:r>
          </a:p>
          <a:p>
            <a:pPr lvl="1"/>
            <a:r>
              <a:rPr lang="en-US" dirty="0"/>
              <a:t>I decided on this because if we want to update a record, we will just simply add a new record without updating the previous one.</a:t>
            </a:r>
          </a:p>
        </p:txBody>
      </p:sp>
      <p:pic>
        <p:nvPicPr>
          <p:cNvPr id="7" name="Graphic 6" descr="Network Diagram">
            <a:extLst>
              <a:ext uri="{FF2B5EF4-FFF2-40B4-BE49-F238E27FC236}">
                <a16:creationId xmlns:a16="http://schemas.microsoft.com/office/drawing/2014/main" id="{6A042FBD-2A73-4157-36CF-E1712B3061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14961" y="2240621"/>
            <a:ext cx="3611880" cy="3611880"/>
          </a:xfrm>
          <a:prstGeom prst="rect">
            <a:avLst/>
          </a:prstGeom>
        </p:spPr>
      </p:pic>
    </p:spTree>
    <p:extLst>
      <p:ext uri="{BB962C8B-B14F-4D97-AF65-F5344CB8AC3E}">
        <p14:creationId xmlns:p14="http://schemas.microsoft.com/office/powerpoint/2010/main" val="4121106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9784D-91AF-51B8-5560-697A856CBAB3}"/>
              </a:ext>
            </a:extLst>
          </p:cNvPr>
          <p:cNvSpPr>
            <a:spLocks noGrp="1"/>
          </p:cNvSpPr>
          <p:nvPr>
            <p:ph type="title"/>
          </p:nvPr>
        </p:nvSpPr>
        <p:spPr/>
        <p:txBody>
          <a:bodyPr anchor="ctr"/>
          <a:lstStyle/>
          <a:p>
            <a:pPr algn="ctr"/>
            <a:r>
              <a:rPr lang="en-US" dirty="0"/>
              <a:t>Slowly Changing Dimensions</a:t>
            </a:r>
          </a:p>
        </p:txBody>
      </p:sp>
      <p:sp>
        <p:nvSpPr>
          <p:cNvPr id="3" name="Text Placeholder 2">
            <a:extLst>
              <a:ext uri="{FF2B5EF4-FFF2-40B4-BE49-F238E27FC236}">
                <a16:creationId xmlns:a16="http://schemas.microsoft.com/office/drawing/2014/main" id="{164BE120-0A35-F26C-A540-112A9B6026F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91667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5E8C5-0DEC-1BFD-14F8-106EBBD42A6B}"/>
              </a:ext>
            </a:extLst>
          </p:cNvPr>
          <p:cNvPicPr>
            <a:picLocks noChangeAspect="1"/>
          </p:cNvPicPr>
          <p:nvPr/>
        </p:nvPicPr>
        <p:blipFill>
          <a:blip r:embed="rId2"/>
          <a:stretch>
            <a:fillRect/>
          </a:stretch>
        </p:blipFill>
        <p:spPr>
          <a:xfrm>
            <a:off x="2209800" y="1874520"/>
            <a:ext cx="7772400" cy="3108960"/>
          </a:xfrm>
          <a:prstGeom prst="rect">
            <a:avLst/>
          </a:prstGeom>
        </p:spPr>
      </p:pic>
      <p:sp>
        <p:nvSpPr>
          <p:cNvPr id="3" name="TextBox 2">
            <a:extLst>
              <a:ext uri="{FF2B5EF4-FFF2-40B4-BE49-F238E27FC236}">
                <a16:creationId xmlns:a16="http://schemas.microsoft.com/office/drawing/2014/main" id="{ADEAC72D-96FB-8817-43D5-7FDDFCA896F1}"/>
              </a:ext>
            </a:extLst>
          </p:cNvPr>
          <p:cNvSpPr txBox="1"/>
          <p:nvPr/>
        </p:nvSpPr>
        <p:spPr>
          <a:xfrm>
            <a:off x="4107656" y="5143501"/>
            <a:ext cx="3976688" cy="369332"/>
          </a:xfrm>
          <a:prstGeom prst="rect">
            <a:avLst/>
          </a:prstGeom>
          <a:noFill/>
        </p:spPr>
        <p:txBody>
          <a:bodyPr wrap="square" rtlCol="0">
            <a:spAutoFit/>
          </a:bodyPr>
          <a:lstStyle/>
          <a:p>
            <a:r>
              <a:rPr lang="en-US" dirty="0"/>
              <a:t>Delivery Dimension (SCD Type 2)</a:t>
            </a:r>
          </a:p>
        </p:txBody>
      </p:sp>
    </p:spTree>
    <p:extLst>
      <p:ext uri="{BB962C8B-B14F-4D97-AF65-F5344CB8AC3E}">
        <p14:creationId xmlns:p14="http://schemas.microsoft.com/office/powerpoint/2010/main" val="1677521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BFFFDD-0A29-1874-2B9C-B389869DA95D}"/>
              </a:ext>
            </a:extLst>
          </p:cNvPr>
          <p:cNvPicPr>
            <a:picLocks noChangeAspect="1"/>
          </p:cNvPicPr>
          <p:nvPr/>
        </p:nvPicPr>
        <p:blipFill>
          <a:blip r:embed="rId2"/>
          <a:stretch>
            <a:fillRect/>
          </a:stretch>
        </p:blipFill>
        <p:spPr>
          <a:xfrm>
            <a:off x="2209800" y="1403318"/>
            <a:ext cx="7772400" cy="4051363"/>
          </a:xfrm>
          <a:prstGeom prst="rect">
            <a:avLst/>
          </a:prstGeom>
        </p:spPr>
      </p:pic>
      <p:sp>
        <p:nvSpPr>
          <p:cNvPr id="3" name="TextBox 2">
            <a:extLst>
              <a:ext uri="{FF2B5EF4-FFF2-40B4-BE49-F238E27FC236}">
                <a16:creationId xmlns:a16="http://schemas.microsoft.com/office/drawing/2014/main" id="{FFC6246D-42D1-15C0-8A1B-56F68FDE579F}"/>
              </a:ext>
            </a:extLst>
          </p:cNvPr>
          <p:cNvSpPr txBox="1"/>
          <p:nvPr/>
        </p:nvSpPr>
        <p:spPr>
          <a:xfrm>
            <a:off x="4107656" y="5643563"/>
            <a:ext cx="3976688" cy="369332"/>
          </a:xfrm>
          <a:prstGeom prst="rect">
            <a:avLst/>
          </a:prstGeom>
          <a:noFill/>
        </p:spPr>
        <p:txBody>
          <a:bodyPr wrap="square" rtlCol="0">
            <a:spAutoFit/>
          </a:bodyPr>
          <a:lstStyle/>
          <a:p>
            <a:r>
              <a:rPr lang="en-US" dirty="0"/>
              <a:t>Orders Dimension (SCD Type 2)</a:t>
            </a:r>
          </a:p>
        </p:txBody>
      </p:sp>
    </p:spTree>
    <p:extLst>
      <p:ext uri="{BB962C8B-B14F-4D97-AF65-F5344CB8AC3E}">
        <p14:creationId xmlns:p14="http://schemas.microsoft.com/office/powerpoint/2010/main" val="3595671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30F938-A338-B53F-D18D-09D77E65566E}"/>
              </a:ext>
            </a:extLst>
          </p:cNvPr>
          <p:cNvPicPr>
            <a:picLocks noChangeAspect="1"/>
          </p:cNvPicPr>
          <p:nvPr/>
        </p:nvPicPr>
        <p:blipFill>
          <a:blip r:embed="rId2"/>
          <a:stretch>
            <a:fillRect/>
          </a:stretch>
        </p:blipFill>
        <p:spPr>
          <a:xfrm>
            <a:off x="1506267" y="1868044"/>
            <a:ext cx="9179465" cy="3121912"/>
          </a:xfrm>
          <a:prstGeom prst="rect">
            <a:avLst/>
          </a:prstGeom>
        </p:spPr>
      </p:pic>
      <p:sp>
        <p:nvSpPr>
          <p:cNvPr id="3" name="TextBox 2">
            <a:extLst>
              <a:ext uri="{FF2B5EF4-FFF2-40B4-BE49-F238E27FC236}">
                <a16:creationId xmlns:a16="http://schemas.microsoft.com/office/drawing/2014/main" id="{708D207A-9565-B50B-0FDC-1D8CD774FA1D}"/>
              </a:ext>
            </a:extLst>
          </p:cNvPr>
          <p:cNvSpPr txBox="1"/>
          <p:nvPr/>
        </p:nvSpPr>
        <p:spPr>
          <a:xfrm>
            <a:off x="4107655" y="5229225"/>
            <a:ext cx="3976688" cy="369332"/>
          </a:xfrm>
          <a:prstGeom prst="rect">
            <a:avLst/>
          </a:prstGeom>
          <a:noFill/>
        </p:spPr>
        <p:txBody>
          <a:bodyPr wrap="square" rtlCol="0">
            <a:spAutoFit/>
          </a:bodyPr>
          <a:lstStyle/>
          <a:p>
            <a:r>
              <a:rPr lang="en-US" dirty="0"/>
              <a:t>Payments Dimension (SCD Type 2)</a:t>
            </a:r>
          </a:p>
        </p:txBody>
      </p:sp>
    </p:spTree>
    <p:extLst>
      <p:ext uri="{BB962C8B-B14F-4D97-AF65-F5344CB8AC3E}">
        <p14:creationId xmlns:p14="http://schemas.microsoft.com/office/powerpoint/2010/main" val="3970167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CBA384-FCFD-24FD-4071-0E7D93554324}"/>
              </a:ext>
            </a:extLst>
          </p:cNvPr>
          <p:cNvPicPr>
            <a:picLocks noChangeAspect="1"/>
          </p:cNvPicPr>
          <p:nvPr/>
        </p:nvPicPr>
        <p:blipFill>
          <a:blip r:embed="rId2"/>
          <a:stretch>
            <a:fillRect/>
          </a:stretch>
        </p:blipFill>
        <p:spPr>
          <a:xfrm>
            <a:off x="2209800" y="1231523"/>
            <a:ext cx="7772400" cy="4394954"/>
          </a:xfrm>
          <a:prstGeom prst="rect">
            <a:avLst/>
          </a:prstGeom>
        </p:spPr>
      </p:pic>
      <p:sp>
        <p:nvSpPr>
          <p:cNvPr id="3" name="TextBox 2">
            <a:extLst>
              <a:ext uri="{FF2B5EF4-FFF2-40B4-BE49-F238E27FC236}">
                <a16:creationId xmlns:a16="http://schemas.microsoft.com/office/drawing/2014/main" id="{B9DC8B02-2A7E-7B65-541E-F3D09B94F445}"/>
              </a:ext>
            </a:extLst>
          </p:cNvPr>
          <p:cNvSpPr txBox="1"/>
          <p:nvPr/>
        </p:nvSpPr>
        <p:spPr>
          <a:xfrm>
            <a:off x="4107656" y="5743575"/>
            <a:ext cx="3976688" cy="369332"/>
          </a:xfrm>
          <a:prstGeom prst="rect">
            <a:avLst/>
          </a:prstGeom>
          <a:noFill/>
        </p:spPr>
        <p:txBody>
          <a:bodyPr wrap="square" rtlCol="0">
            <a:spAutoFit/>
          </a:bodyPr>
          <a:lstStyle/>
          <a:p>
            <a:r>
              <a:rPr lang="en-US" dirty="0"/>
              <a:t>Driver Dimension (SCD Type 3)</a:t>
            </a:r>
          </a:p>
        </p:txBody>
      </p:sp>
    </p:spTree>
    <p:extLst>
      <p:ext uri="{BB962C8B-B14F-4D97-AF65-F5344CB8AC3E}">
        <p14:creationId xmlns:p14="http://schemas.microsoft.com/office/powerpoint/2010/main" val="607412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3">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AB319A-94C7-889F-FB76-376BE5CFF233}"/>
              </a:ext>
            </a:extLst>
          </p:cNvPr>
          <p:cNvSpPr>
            <a:spLocks noGrp="1"/>
          </p:cNvSpPr>
          <p:nvPr>
            <p:ph type="title"/>
          </p:nvPr>
        </p:nvSpPr>
        <p:spPr>
          <a:xfrm>
            <a:off x="1587710" y="455362"/>
            <a:ext cx="9486690" cy="1550419"/>
          </a:xfrm>
        </p:spPr>
        <p:txBody>
          <a:bodyPr anchor="ctr">
            <a:normAutofit/>
          </a:bodyPr>
          <a:lstStyle/>
          <a:p>
            <a:pPr algn="ctr"/>
            <a:r>
              <a:rPr lang="en-US" dirty="0"/>
              <a:t>Fact Table Generation</a:t>
            </a:r>
          </a:p>
        </p:txBody>
      </p:sp>
      <p:graphicFrame>
        <p:nvGraphicFramePr>
          <p:cNvPr id="5" name="Content Placeholder 2">
            <a:extLst>
              <a:ext uri="{FF2B5EF4-FFF2-40B4-BE49-F238E27FC236}">
                <a16:creationId xmlns:a16="http://schemas.microsoft.com/office/drawing/2014/main" id="{A9ED7803-1D07-CD71-33AC-3AB6D1174F9A}"/>
              </a:ext>
            </a:extLst>
          </p:cNvPr>
          <p:cNvGraphicFramePr>
            <a:graphicFrameLocks noGrp="1"/>
          </p:cNvGraphicFramePr>
          <p:nvPr>
            <p:ph idx="1"/>
            <p:extLst>
              <p:ext uri="{D42A27DB-BD31-4B8C-83A1-F6EECF244321}">
                <p14:modId xmlns:p14="http://schemas.microsoft.com/office/powerpoint/2010/main" val="926045655"/>
              </p:ext>
            </p:extLst>
          </p:nvPr>
        </p:nvGraphicFramePr>
        <p:xfrm>
          <a:off x="1587710" y="2160016"/>
          <a:ext cx="9486690" cy="3926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5244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4368-B555-C1A5-2907-CD8DC0FC4F78}"/>
              </a:ext>
            </a:extLst>
          </p:cNvPr>
          <p:cNvSpPr>
            <a:spLocks noGrp="1"/>
          </p:cNvSpPr>
          <p:nvPr>
            <p:ph type="title"/>
          </p:nvPr>
        </p:nvSpPr>
        <p:spPr/>
        <p:txBody>
          <a:bodyPr anchor="ctr"/>
          <a:lstStyle/>
          <a:p>
            <a:pPr algn="ctr"/>
            <a:r>
              <a:rPr lang="en-US" dirty="0"/>
              <a:t>Revenue Fact Table</a:t>
            </a:r>
          </a:p>
        </p:txBody>
      </p:sp>
      <p:pic>
        <p:nvPicPr>
          <p:cNvPr id="4" name="Content Placeholder 3">
            <a:extLst>
              <a:ext uri="{FF2B5EF4-FFF2-40B4-BE49-F238E27FC236}">
                <a16:creationId xmlns:a16="http://schemas.microsoft.com/office/drawing/2014/main" id="{80E7B81A-BF41-9572-1F3C-64F6D5118160}"/>
              </a:ext>
            </a:extLst>
          </p:cNvPr>
          <p:cNvPicPr>
            <a:picLocks noGrp="1" noChangeAspect="1"/>
          </p:cNvPicPr>
          <p:nvPr>
            <p:ph idx="1"/>
          </p:nvPr>
        </p:nvPicPr>
        <p:blipFill>
          <a:blip r:embed="rId2"/>
          <a:stretch>
            <a:fillRect/>
          </a:stretch>
        </p:blipFill>
        <p:spPr>
          <a:xfrm>
            <a:off x="1587500" y="2584128"/>
            <a:ext cx="9486900" cy="3078806"/>
          </a:xfrm>
          <a:prstGeom prst="rect">
            <a:avLst/>
          </a:prstGeom>
        </p:spPr>
      </p:pic>
    </p:spTree>
    <p:extLst>
      <p:ext uri="{BB962C8B-B14F-4D97-AF65-F5344CB8AC3E}">
        <p14:creationId xmlns:p14="http://schemas.microsoft.com/office/powerpoint/2010/main" val="19457129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DD2D3-C78A-1B35-4FA5-5CCBFACEA80C}"/>
              </a:ext>
            </a:extLst>
          </p:cNvPr>
          <p:cNvSpPr>
            <a:spLocks noGrp="1"/>
          </p:cNvSpPr>
          <p:nvPr>
            <p:ph type="title"/>
          </p:nvPr>
        </p:nvSpPr>
        <p:spPr/>
        <p:txBody>
          <a:bodyPr anchor="ctr"/>
          <a:lstStyle/>
          <a:p>
            <a:pPr algn="ctr"/>
            <a:r>
              <a:rPr lang="en-US" dirty="0"/>
              <a:t>Points to note about Revenue Fact Table</a:t>
            </a:r>
          </a:p>
        </p:txBody>
      </p:sp>
      <p:sp>
        <p:nvSpPr>
          <p:cNvPr id="3" name="Content Placeholder 2">
            <a:extLst>
              <a:ext uri="{FF2B5EF4-FFF2-40B4-BE49-F238E27FC236}">
                <a16:creationId xmlns:a16="http://schemas.microsoft.com/office/drawing/2014/main" id="{6C52EC19-61FA-80AD-EFEF-56687B2D98DD}"/>
              </a:ext>
            </a:extLst>
          </p:cNvPr>
          <p:cNvSpPr>
            <a:spLocks noGrp="1"/>
          </p:cNvSpPr>
          <p:nvPr>
            <p:ph idx="1"/>
          </p:nvPr>
        </p:nvSpPr>
        <p:spPr/>
        <p:txBody>
          <a:bodyPr anchor="ctr"/>
          <a:lstStyle/>
          <a:p>
            <a:r>
              <a:rPr lang="en-US" dirty="0"/>
              <a:t>Attributes: </a:t>
            </a:r>
            <a:r>
              <a:rPr lang="en-US" dirty="0" err="1"/>
              <a:t>orders_dim_id</a:t>
            </a:r>
            <a:r>
              <a:rPr lang="en-US" dirty="0"/>
              <a:t>, </a:t>
            </a:r>
            <a:r>
              <a:rPr lang="en-US" dirty="0" err="1"/>
              <a:t>delivery_dim_id</a:t>
            </a:r>
            <a:r>
              <a:rPr lang="en-US" dirty="0"/>
              <a:t>, </a:t>
            </a:r>
            <a:r>
              <a:rPr lang="en-US" dirty="0" err="1"/>
              <a:t>payments_dim_id</a:t>
            </a:r>
            <a:r>
              <a:rPr lang="en-US" dirty="0"/>
              <a:t>, </a:t>
            </a:r>
            <a:r>
              <a:rPr lang="en-US" dirty="0" err="1"/>
              <a:t>payment_amount</a:t>
            </a:r>
            <a:r>
              <a:rPr lang="en-US" dirty="0"/>
              <a:t>, </a:t>
            </a:r>
            <a:r>
              <a:rPr lang="en-US" dirty="0" err="1"/>
              <a:t>payment_fee</a:t>
            </a:r>
            <a:r>
              <a:rPr lang="en-US" dirty="0"/>
              <a:t>, </a:t>
            </a:r>
            <a:r>
              <a:rPr lang="en-US" dirty="0" err="1"/>
              <a:t>order_delivery_fee</a:t>
            </a:r>
            <a:r>
              <a:rPr lang="en-US" dirty="0"/>
              <a:t>, </a:t>
            </a:r>
            <a:r>
              <a:rPr lang="en-US" dirty="0" err="1"/>
              <a:t>store_dim_id</a:t>
            </a:r>
            <a:r>
              <a:rPr lang="en-US" dirty="0"/>
              <a:t>, </a:t>
            </a:r>
            <a:r>
              <a:rPr lang="en-US" dirty="0" err="1"/>
              <a:t>city_id</a:t>
            </a:r>
            <a:endParaRPr lang="en-US" dirty="0"/>
          </a:p>
          <a:p>
            <a:r>
              <a:rPr lang="en-US" dirty="0"/>
              <a:t>Table formed by merging </a:t>
            </a:r>
            <a:r>
              <a:rPr lang="en-US" dirty="0" err="1"/>
              <a:t>orders_staging</a:t>
            </a:r>
            <a:r>
              <a:rPr lang="en-US" dirty="0"/>
              <a:t> with the relevant dimensions.</a:t>
            </a:r>
          </a:p>
          <a:p>
            <a:r>
              <a:rPr lang="en-US" dirty="0"/>
              <a:t>Cumulative Fact Table</a:t>
            </a:r>
          </a:p>
          <a:p>
            <a:r>
              <a:rPr lang="en-US" dirty="0"/>
              <a:t>No new derived or transformed measures</a:t>
            </a:r>
          </a:p>
        </p:txBody>
      </p:sp>
    </p:spTree>
    <p:extLst>
      <p:ext uri="{BB962C8B-B14F-4D97-AF65-F5344CB8AC3E}">
        <p14:creationId xmlns:p14="http://schemas.microsoft.com/office/powerpoint/2010/main" val="3980989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F777-4795-5048-8DB8-30985FB4E716}"/>
              </a:ext>
            </a:extLst>
          </p:cNvPr>
          <p:cNvSpPr>
            <a:spLocks noGrp="1"/>
          </p:cNvSpPr>
          <p:nvPr>
            <p:ph type="title"/>
          </p:nvPr>
        </p:nvSpPr>
        <p:spPr/>
        <p:txBody>
          <a:bodyPr anchor="ctr"/>
          <a:lstStyle/>
          <a:p>
            <a:pPr algn="ctr"/>
            <a:r>
              <a:rPr lang="en-US" dirty="0"/>
              <a:t>Logistics Fact Table</a:t>
            </a:r>
          </a:p>
        </p:txBody>
      </p:sp>
      <p:pic>
        <p:nvPicPr>
          <p:cNvPr id="4" name="Content Placeholder 3">
            <a:extLst>
              <a:ext uri="{FF2B5EF4-FFF2-40B4-BE49-F238E27FC236}">
                <a16:creationId xmlns:a16="http://schemas.microsoft.com/office/drawing/2014/main" id="{3A48174C-8FDB-F925-29F7-069614DF3C06}"/>
              </a:ext>
            </a:extLst>
          </p:cNvPr>
          <p:cNvPicPr>
            <a:picLocks noGrp="1" noChangeAspect="1"/>
          </p:cNvPicPr>
          <p:nvPr>
            <p:ph idx="1"/>
          </p:nvPr>
        </p:nvPicPr>
        <p:blipFill>
          <a:blip r:embed="rId2"/>
          <a:stretch>
            <a:fillRect/>
          </a:stretch>
        </p:blipFill>
        <p:spPr>
          <a:xfrm>
            <a:off x="1401763" y="2901950"/>
            <a:ext cx="10383246" cy="2298700"/>
          </a:xfrm>
          <a:prstGeom prst="rect">
            <a:avLst/>
          </a:prstGeom>
        </p:spPr>
      </p:pic>
    </p:spTree>
    <p:extLst>
      <p:ext uri="{BB962C8B-B14F-4D97-AF65-F5344CB8AC3E}">
        <p14:creationId xmlns:p14="http://schemas.microsoft.com/office/powerpoint/2010/main" val="1058599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2C727B-468B-3C45-AFE3-BFEE920949FD}"/>
              </a:ext>
            </a:extLst>
          </p:cNvPr>
          <p:cNvSpPr>
            <a:spLocks noGrp="1"/>
          </p:cNvSpPr>
          <p:nvPr>
            <p:ph type="title"/>
          </p:nvPr>
        </p:nvSpPr>
        <p:spPr>
          <a:xfrm>
            <a:off x="565151" y="455362"/>
            <a:ext cx="6881728" cy="1550419"/>
          </a:xfrm>
        </p:spPr>
        <p:txBody>
          <a:bodyPr>
            <a:normAutofit/>
          </a:bodyPr>
          <a:lstStyle/>
          <a:p>
            <a:r>
              <a:rPr lang="en-US"/>
              <a:t>Brazilian Delivery Center Dataset</a:t>
            </a:r>
          </a:p>
        </p:txBody>
      </p:sp>
      <p:sp>
        <p:nvSpPr>
          <p:cNvPr id="3" name="Content Placeholder 2">
            <a:extLst>
              <a:ext uri="{FF2B5EF4-FFF2-40B4-BE49-F238E27FC236}">
                <a16:creationId xmlns:a16="http://schemas.microsoft.com/office/drawing/2014/main" id="{FFFA9596-FC4C-D131-D814-83553853B865}"/>
              </a:ext>
            </a:extLst>
          </p:cNvPr>
          <p:cNvSpPr>
            <a:spLocks noGrp="1"/>
          </p:cNvSpPr>
          <p:nvPr>
            <p:ph idx="1"/>
          </p:nvPr>
        </p:nvSpPr>
        <p:spPr>
          <a:xfrm>
            <a:off x="565151" y="2160016"/>
            <a:ext cx="6881728" cy="3926152"/>
          </a:xfrm>
        </p:spPr>
        <p:txBody>
          <a:bodyPr>
            <a:normAutofit/>
          </a:bodyPr>
          <a:lstStyle/>
          <a:p>
            <a:pPr>
              <a:lnSpc>
                <a:spcPct val="100000"/>
              </a:lnSpc>
            </a:pPr>
            <a:r>
              <a:rPr lang="en-US" sz="1400" dirty="0"/>
              <a:t>Aspects –</a:t>
            </a:r>
          </a:p>
          <a:p>
            <a:pPr marL="685800" lvl="1" indent="-457200">
              <a:lnSpc>
                <a:spcPct val="100000"/>
              </a:lnSpc>
              <a:buFont typeface="+mj-lt"/>
              <a:buAutoNum type="arabicPeriod"/>
            </a:pPr>
            <a:r>
              <a:rPr lang="en-US" sz="1400" dirty="0"/>
              <a:t>Channels: The marketplaces (sales channels) where the products and food of the merchants are sold.</a:t>
            </a:r>
          </a:p>
          <a:p>
            <a:pPr marL="685800" lvl="1" indent="-457200">
              <a:lnSpc>
                <a:spcPct val="100000"/>
              </a:lnSpc>
              <a:buFont typeface="+mj-lt"/>
              <a:buAutoNum type="arabicPeriod"/>
            </a:pPr>
            <a:r>
              <a:rPr lang="en-US" sz="1400" dirty="0"/>
              <a:t>Deliveries: The deliveries made by the partner couriers.</a:t>
            </a:r>
          </a:p>
          <a:p>
            <a:pPr marL="685800" lvl="1" indent="-457200">
              <a:lnSpc>
                <a:spcPct val="100000"/>
              </a:lnSpc>
              <a:buFont typeface="+mj-lt"/>
              <a:buAutoNum type="arabicPeriod"/>
            </a:pPr>
            <a:r>
              <a:rPr lang="en-US" sz="1400" dirty="0"/>
              <a:t>Drivers: The couriers who work with the centers. Every time an order is processed, they are stationed in the hubs and are in charge of delivering orders to customers' houses.</a:t>
            </a:r>
          </a:p>
          <a:p>
            <a:pPr marL="685800" lvl="1" indent="-457200">
              <a:lnSpc>
                <a:spcPct val="100000"/>
              </a:lnSpc>
              <a:buFont typeface="+mj-lt"/>
              <a:buAutoNum type="arabicPeriod"/>
            </a:pPr>
            <a:r>
              <a:rPr lang="en-US" sz="1400" dirty="0"/>
              <a:t>Hubs: The order distribution centers, or hubs, are where deliveries are sent out from.</a:t>
            </a:r>
          </a:p>
          <a:p>
            <a:pPr marL="685800" lvl="1" indent="-457200">
              <a:lnSpc>
                <a:spcPct val="100000"/>
              </a:lnSpc>
              <a:buFont typeface="+mj-lt"/>
              <a:buAutoNum type="arabicPeriod"/>
            </a:pPr>
            <a:r>
              <a:rPr lang="en-US" sz="1400" dirty="0"/>
              <a:t>Orders: The purchases made through the Delivery Center platform.</a:t>
            </a:r>
          </a:p>
          <a:p>
            <a:pPr marL="685800" lvl="1" indent="-457200">
              <a:lnSpc>
                <a:spcPct val="100000"/>
              </a:lnSpc>
              <a:buFont typeface="+mj-lt"/>
              <a:buAutoNum type="arabicPeriod"/>
            </a:pPr>
            <a:r>
              <a:rPr lang="en-US" sz="1400" dirty="0"/>
              <a:t>Payments: The payments made to the Delivery Center.</a:t>
            </a:r>
          </a:p>
          <a:p>
            <a:pPr marL="685800" lvl="1" indent="-457200">
              <a:lnSpc>
                <a:spcPct val="100000"/>
              </a:lnSpc>
              <a:buFont typeface="+mj-lt"/>
              <a:buAutoNum type="arabicPeriod"/>
            </a:pPr>
            <a:r>
              <a:rPr lang="en-US" sz="1400" dirty="0"/>
              <a:t>Stores: Data about the retailers. They advertise their products (goods and/or food) on marketplaces by using the Delivery Center platform.</a:t>
            </a:r>
          </a:p>
        </p:txBody>
      </p:sp>
      <p:pic>
        <p:nvPicPr>
          <p:cNvPr id="16" name="Picture 4" descr="Boxes On Rack In Warehouse">
            <a:extLst>
              <a:ext uri="{FF2B5EF4-FFF2-40B4-BE49-F238E27FC236}">
                <a16:creationId xmlns:a16="http://schemas.microsoft.com/office/drawing/2014/main" id="{29F74808-7B4D-95DF-F26E-25EE052EDAC6}"/>
              </a:ext>
            </a:extLst>
          </p:cNvPr>
          <p:cNvPicPr>
            <a:picLocks noChangeAspect="1"/>
          </p:cNvPicPr>
          <p:nvPr/>
        </p:nvPicPr>
        <p:blipFill rotWithShape="1">
          <a:blip r:embed="rId3"/>
          <a:srcRect l="34386" r="24993" b="-1"/>
          <a:stretch/>
        </p:blipFill>
        <p:spPr>
          <a:xfrm>
            <a:off x="8018632" y="10"/>
            <a:ext cx="4173368" cy="6857990"/>
          </a:xfrm>
          <a:prstGeom prst="rect">
            <a:avLst/>
          </a:prstGeom>
        </p:spPr>
      </p:pic>
      <p:sp>
        <p:nvSpPr>
          <p:cNvPr id="17"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863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863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321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6EE94-C9AF-9BF0-9C92-21FC532B1EB8}"/>
              </a:ext>
            </a:extLst>
          </p:cNvPr>
          <p:cNvSpPr>
            <a:spLocks noGrp="1"/>
          </p:cNvSpPr>
          <p:nvPr>
            <p:ph type="title"/>
          </p:nvPr>
        </p:nvSpPr>
        <p:spPr/>
        <p:txBody>
          <a:bodyPr anchor="ctr"/>
          <a:lstStyle/>
          <a:p>
            <a:pPr algn="ctr"/>
            <a:r>
              <a:rPr lang="en-US" dirty="0"/>
              <a:t>Points to note about Logistics Fact Table</a:t>
            </a:r>
          </a:p>
        </p:txBody>
      </p:sp>
      <p:sp>
        <p:nvSpPr>
          <p:cNvPr id="3" name="Content Placeholder 2">
            <a:extLst>
              <a:ext uri="{FF2B5EF4-FFF2-40B4-BE49-F238E27FC236}">
                <a16:creationId xmlns:a16="http://schemas.microsoft.com/office/drawing/2014/main" id="{D1DC907C-918A-2003-BB72-DAE94629FD43}"/>
              </a:ext>
            </a:extLst>
          </p:cNvPr>
          <p:cNvSpPr>
            <a:spLocks noGrp="1"/>
          </p:cNvSpPr>
          <p:nvPr>
            <p:ph idx="1"/>
          </p:nvPr>
        </p:nvSpPr>
        <p:spPr/>
        <p:txBody>
          <a:bodyPr/>
          <a:lstStyle/>
          <a:p>
            <a:r>
              <a:rPr lang="en-US" dirty="0"/>
              <a:t>Attributes: </a:t>
            </a:r>
            <a:r>
              <a:rPr lang="en-US" dirty="0" err="1"/>
              <a:t>orders_dim_id</a:t>
            </a:r>
            <a:r>
              <a:rPr lang="en-US" dirty="0"/>
              <a:t>, </a:t>
            </a:r>
            <a:r>
              <a:rPr lang="en-US" dirty="0" err="1"/>
              <a:t>delivery_dim_id</a:t>
            </a:r>
            <a:r>
              <a:rPr lang="en-US" dirty="0"/>
              <a:t>, </a:t>
            </a:r>
            <a:r>
              <a:rPr lang="en-US" dirty="0" err="1"/>
              <a:t>store_dim_id</a:t>
            </a:r>
            <a:r>
              <a:rPr lang="en-US" dirty="0"/>
              <a:t>, </a:t>
            </a:r>
            <a:r>
              <a:rPr lang="en-US" dirty="0" err="1"/>
              <a:t>hub_dim_id</a:t>
            </a:r>
            <a:r>
              <a:rPr lang="en-US" dirty="0"/>
              <a:t>, </a:t>
            </a:r>
            <a:r>
              <a:rPr lang="en-US" dirty="0" err="1"/>
              <a:t>channel_dim_id</a:t>
            </a:r>
            <a:r>
              <a:rPr lang="en-US" dirty="0"/>
              <a:t>, </a:t>
            </a:r>
            <a:r>
              <a:rPr lang="en-US" dirty="0" err="1"/>
              <a:t>driver_dim_id</a:t>
            </a:r>
            <a:r>
              <a:rPr lang="en-US" dirty="0"/>
              <a:t>, </a:t>
            </a:r>
            <a:r>
              <a:rPr lang="en-US" dirty="0" err="1"/>
              <a:t>city_id</a:t>
            </a:r>
            <a:r>
              <a:rPr lang="en-US" dirty="0"/>
              <a:t>, </a:t>
            </a:r>
            <a:r>
              <a:rPr lang="en-US" dirty="0" err="1"/>
              <a:t>order_moment_ids</a:t>
            </a:r>
            <a:r>
              <a:rPr lang="en-US" dirty="0"/>
              <a:t>, </a:t>
            </a:r>
            <a:r>
              <a:rPr lang="en-US" dirty="0" err="1"/>
              <a:t>order_metric_ids</a:t>
            </a:r>
            <a:r>
              <a:rPr lang="en-US" dirty="0"/>
              <a:t>, </a:t>
            </a:r>
            <a:r>
              <a:rPr lang="en-US" dirty="0" err="1"/>
              <a:t>delivery_distance_meters</a:t>
            </a:r>
            <a:r>
              <a:rPr lang="en-US" dirty="0"/>
              <a:t>, </a:t>
            </a:r>
            <a:r>
              <a:rPr lang="en-US" dirty="0" err="1"/>
              <a:t>order_fulfillment_time</a:t>
            </a:r>
            <a:r>
              <a:rPr lang="en-US" dirty="0"/>
              <a:t>(derived), </a:t>
            </a:r>
            <a:r>
              <a:rPr lang="en-US" dirty="0" err="1"/>
              <a:t>order_fulfillment_time_in_minutes</a:t>
            </a:r>
            <a:r>
              <a:rPr lang="en-US" dirty="0"/>
              <a:t>(derived)</a:t>
            </a:r>
          </a:p>
          <a:p>
            <a:r>
              <a:rPr lang="en-US" dirty="0"/>
              <a:t>Numerous derived measures</a:t>
            </a:r>
          </a:p>
          <a:p>
            <a:r>
              <a:rPr lang="en-US" dirty="0"/>
              <a:t>Snapshot Fact Table</a:t>
            </a:r>
          </a:p>
          <a:p>
            <a:r>
              <a:rPr lang="en-US" dirty="0"/>
              <a:t>Formed by merging </a:t>
            </a:r>
            <a:r>
              <a:rPr lang="en-US" dirty="0" err="1"/>
              <a:t>orders_staging</a:t>
            </a:r>
            <a:r>
              <a:rPr lang="en-US" dirty="0"/>
              <a:t> with all the dimensions in the proposed schema</a:t>
            </a:r>
          </a:p>
        </p:txBody>
      </p:sp>
    </p:spTree>
    <p:extLst>
      <p:ext uri="{BB962C8B-B14F-4D97-AF65-F5344CB8AC3E}">
        <p14:creationId xmlns:p14="http://schemas.microsoft.com/office/powerpoint/2010/main" val="2752839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E64229-27B4-11E5-B24E-004AB14295C9}"/>
              </a:ext>
            </a:extLst>
          </p:cNvPr>
          <p:cNvSpPr>
            <a:spLocks noGrp="1"/>
          </p:cNvSpPr>
          <p:nvPr>
            <p:ph type="title"/>
          </p:nvPr>
        </p:nvSpPr>
        <p:spPr>
          <a:xfrm>
            <a:off x="1587710" y="455362"/>
            <a:ext cx="9486690" cy="1550419"/>
          </a:xfrm>
        </p:spPr>
        <p:txBody>
          <a:bodyPr>
            <a:normAutofit/>
          </a:bodyPr>
          <a:lstStyle/>
          <a:p>
            <a:r>
              <a:rPr lang="en-US"/>
              <a:t>Generation of Derived Measures(Logistics Fact Table)</a:t>
            </a:r>
          </a:p>
        </p:txBody>
      </p:sp>
      <p:graphicFrame>
        <p:nvGraphicFramePr>
          <p:cNvPr id="15" name="Content Placeholder 2">
            <a:extLst>
              <a:ext uri="{FF2B5EF4-FFF2-40B4-BE49-F238E27FC236}">
                <a16:creationId xmlns:a16="http://schemas.microsoft.com/office/drawing/2014/main" id="{3F30783D-0559-C72D-3790-5A5315831DD3}"/>
              </a:ext>
            </a:extLst>
          </p:cNvPr>
          <p:cNvGraphicFramePr>
            <a:graphicFrameLocks noGrp="1"/>
          </p:cNvGraphicFramePr>
          <p:nvPr>
            <p:ph idx="1"/>
            <p:extLst>
              <p:ext uri="{D42A27DB-BD31-4B8C-83A1-F6EECF244321}">
                <p14:modId xmlns:p14="http://schemas.microsoft.com/office/powerpoint/2010/main" val="3564570636"/>
              </p:ext>
            </p:extLst>
          </p:nvPr>
        </p:nvGraphicFramePr>
        <p:xfrm>
          <a:off x="1587710" y="2160016"/>
          <a:ext cx="9486690" cy="3926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4084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F7D78C-1820-631F-8060-82E8EA913736}"/>
              </a:ext>
            </a:extLst>
          </p:cNvPr>
          <p:cNvPicPr>
            <a:picLocks noChangeAspect="1"/>
          </p:cNvPicPr>
          <p:nvPr/>
        </p:nvPicPr>
        <p:blipFill>
          <a:blip r:embed="rId2"/>
          <a:stretch>
            <a:fillRect/>
          </a:stretch>
        </p:blipFill>
        <p:spPr>
          <a:xfrm>
            <a:off x="1466849" y="2026084"/>
            <a:ext cx="10124029" cy="2805832"/>
          </a:xfrm>
          <a:prstGeom prst="rect">
            <a:avLst/>
          </a:prstGeom>
        </p:spPr>
      </p:pic>
      <p:sp>
        <p:nvSpPr>
          <p:cNvPr id="3" name="TextBox 2">
            <a:extLst>
              <a:ext uri="{FF2B5EF4-FFF2-40B4-BE49-F238E27FC236}">
                <a16:creationId xmlns:a16="http://schemas.microsoft.com/office/drawing/2014/main" id="{D8F918CE-79B4-FC93-6DE9-38F72DFBCF3A}"/>
              </a:ext>
            </a:extLst>
          </p:cNvPr>
          <p:cNvSpPr txBox="1"/>
          <p:nvPr/>
        </p:nvSpPr>
        <p:spPr>
          <a:xfrm>
            <a:off x="4556925" y="5000626"/>
            <a:ext cx="3943875" cy="369332"/>
          </a:xfrm>
          <a:prstGeom prst="rect">
            <a:avLst/>
          </a:prstGeom>
          <a:noFill/>
        </p:spPr>
        <p:txBody>
          <a:bodyPr wrap="square" rtlCol="0">
            <a:spAutoFit/>
          </a:bodyPr>
          <a:lstStyle/>
          <a:p>
            <a:r>
              <a:rPr lang="en-US" dirty="0"/>
              <a:t>Order Fulfillment Time Attributes</a:t>
            </a:r>
          </a:p>
        </p:txBody>
      </p:sp>
    </p:spTree>
    <p:extLst>
      <p:ext uri="{BB962C8B-B14F-4D97-AF65-F5344CB8AC3E}">
        <p14:creationId xmlns:p14="http://schemas.microsoft.com/office/powerpoint/2010/main" val="3212800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8144"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Rectangle 21">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25072"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7FA15E08-6363-38A0-ABB3-8EF885D497D0}"/>
              </a:ext>
            </a:extLst>
          </p:cNvPr>
          <p:cNvSpPr>
            <a:spLocks noGrp="1"/>
          </p:cNvSpPr>
          <p:nvPr>
            <p:ph type="title"/>
          </p:nvPr>
        </p:nvSpPr>
        <p:spPr>
          <a:xfrm>
            <a:off x="758952" y="455613"/>
            <a:ext cx="4767031" cy="1549400"/>
          </a:xfrm>
        </p:spPr>
        <p:txBody>
          <a:bodyPr>
            <a:normAutofit/>
          </a:bodyPr>
          <a:lstStyle/>
          <a:p>
            <a:pPr>
              <a:lnSpc>
                <a:spcPct val="90000"/>
              </a:lnSpc>
            </a:pPr>
            <a:r>
              <a:rPr lang="en-US" sz="3400"/>
              <a:t>Loading Phase(Dimensions and Fact Tables)</a:t>
            </a:r>
          </a:p>
        </p:txBody>
      </p:sp>
      <p:sp>
        <p:nvSpPr>
          <p:cNvPr id="3" name="Content Placeholder 2">
            <a:extLst>
              <a:ext uri="{FF2B5EF4-FFF2-40B4-BE49-F238E27FC236}">
                <a16:creationId xmlns:a16="http://schemas.microsoft.com/office/drawing/2014/main" id="{97ACEE3C-F6C1-938C-9D27-86F8B230808C}"/>
              </a:ext>
            </a:extLst>
          </p:cNvPr>
          <p:cNvSpPr>
            <a:spLocks noGrp="1"/>
          </p:cNvSpPr>
          <p:nvPr>
            <p:ph idx="1"/>
          </p:nvPr>
        </p:nvSpPr>
        <p:spPr>
          <a:xfrm>
            <a:off x="758952" y="2160588"/>
            <a:ext cx="4767031" cy="3925887"/>
          </a:xfrm>
        </p:spPr>
        <p:txBody>
          <a:bodyPr>
            <a:normAutofit/>
          </a:bodyPr>
          <a:lstStyle/>
          <a:p>
            <a:r>
              <a:rPr lang="en-US" dirty="0"/>
              <a:t>After all the tables were in place, Dimensions and the fact tables were loaded into </a:t>
            </a:r>
            <a:r>
              <a:rPr lang="en-US" dirty="0" err="1"/>
              <a:t>postgresql</a:t>
            </a:r>
            <a:r>
              <a:rPr lang="en-US" dirty="0"/>
              <a:t> database.</a:t>
            </a:r>
          </a:p>
          <a:p>
            <a:r>
              <a:rPr lang="en-US" dirty="0"/>
              <a:t>Sample code of loading the </a:t>
            </a:r>
            <a:r>
              <a:rPr lang="en-US" dirty="0" err="1"/>
              <a:t>revenue_fact</a:t>
            </a:r>
            <a:r>
              <a:rPr lang="en-US" dirty="0"/>
              <a:t> table is displayed on the right.</a:t>
            </a:r>
          </a:p>
          <a:p>
            <a:endParaRPr lang="en-US" dirty="0"/>
          </a:p>
        </p:txBody>
      </p:sp>
      <p:pic>
        <p:nvPicPr>
          <p:cNvPr id="4" name="Picture 3">
            <a:extLst>
              <a:ext uri="{FF2B5EF4-FFF2-40B4-BE49-F238E27FC236}">
                <a16:creationId xmlns:a16="http://schemas.microsoft.com/office/drawing/2014/main" id="{80AE0312-7AD3-085E-DFFA-689C41A7CD87}"/>
              </a:ext>
            </a:extLst>
          </p:cNvPr>
          <p:cNvPicPr>
            <a:picLocks noChangeAspect="1"/>
          </p:cNvPicPr>
          <p:nvPr/>
        </p:nvPicPr>
        <p:blipFill>
          <a:blip r:embed="rId2"/>
          <a:stretch>
            <a:fillRect/>
          </a:stretch>
        </p:blipFill>
        <p:spPr>
          <a:xfrm>
            <a:off x="6092911" y="1620094"/>
            <a:ext cx="4546234" cy="1080988"/>
          </a:xfrm>
          <a:prstGeom prst="rect">
            <a:avLst/>
          </a:prstGeom>
        </p:spPr>
      </p:pic>
      <p:pic>
        <p:nvPicPr>
          <p:cNvPr id="5" name="Picture 4">
            <a:extLst>
              <a:ext uri="{FF2B5EF4-FFF2-40B4-BE49-F238E27FC236}">
                <a16:creationId xmlns:a16="http://schemas.microsoft.com/office/drawing/2014/main" id="{F92AB368-8BF4-07D4-B44E-8CFA6EEC02E7}"/>
              </a:ext>
            </a:extLst>
          </p:cNvPr>
          <p:cNvPicPr>
            <a:picLocks noChangeAspect="1"/>
          </p:cNvPicPr>
          <p:nvPr/>
        </p:nvPicPr>
        <p:blipFill>
          <a:blip r:embed="rId3"/>
          <a:stretch>
            <a:fillRect/>
          </a:stretch>
        </p:blipFill>
        <p:spPr>
          <a:xfrm>
            <a:off x="7190121" y="3819705"/>
            <a:ext cx="2358614" cy="1698202"/>
          </a:xfrm>
          <a:prstGeom prst="rect">
            <a:avLst/>
          </a:prstGeom>
        </p:spPr>
      </p:pic>
    </p:spTree>
    <p:extLst>
      <p:ext uri="{BB962C8B-B14F-4D97-AF65-F5344CB8AC3E}">
        <p14:creationId xmlns:p14="http://schemas.microsoft.com/office/powerpoint/2010/main" val="4238972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3" name="Rectangle 12">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F9C00B-CB8F-963F-522F-210A9822C385}"/>
              </a:ext>
            </a:extLst>
          </p:cNvPr>
          <p:cNvSpPr>
            <a:spLocks noGrp="1"/>
          </p:cNvSpPr>
          <p:nvPr>
            <p:ph type="title"/>
          </p:nvPr>
        </p:nvSpPr>
        <p:spPr>
          <a:xfrm>
            <a:off x="1777321" y="4309024"/>
            <a:ext cx="9677833" cy="1134452"/>
          </a:xfrm>
        </p:spPr>
        <p:txBody>
          <a:bodyPr vert="horz" lIns="91440" tIns="45720" rIns="91440" bIns="45720" rtlCol="0" anchor="ctr">
            <a:normAutofit/>
          </a:bodyPr>
          <a:lstStyle/>
          <a:p>
            <a:pPr algn="ctr"/>
            <a:r>
              <a:rPr lang="en-US" sz="6000"/>
              <a:t>Maintaining SCDs</a:t>
            </a:r>
          </a:p>
        </p:txBody>
      </p:sp>
      <p:sp>
        <p:nvSpPr>
          <p:cNvPr id="3" name="Content Placeholder 2">
            <a:extLst>
              <a:ext uri="{FF2B5EF4-FFF2-40B4-BE49-F238E27FC236}">
                <a16:creationId xmlns:a16="http://schemas.microsoft.com/office/drawing/2014/main" id="{214575D1-59F1-E075-6657-B4FF95EC9543}"/>
              </a:ext>
            </a:extLst>
          </p:cNvPr>
          <p:cNvSpPr>
            <a:spLocks noGrp="1"/>
          </p:cNvSpPr>
          <p:nvPr>
            <p:ph idx="1"/>
          </p:nvPr>
        </p:nvSpPr>
        <p:spPr>
          <a:xfrm>
            <a:off x="1777321" y="5455664"/>
            <a:ext cx="9677834" cy="613921"/>
          </a:xfrm>
        </p:spPr>
        <p:txBody>
          <a:bodyPr vert="horz" lIns="91440" tIns="45720" rIns="91440" bIns="45720" rtlCol="0" anchor="b">
            <a:normAutofit/>
          </a:bodyPr>
          <a:lstStyle/>
          <a:p>
            <a:pPr marL="0" indent="0" algn="ctr">
              <a:buNone/>
            </a:pPr>
            <a:r>
              <a:rPr lang="en-US" sz="2400" dirty="0"/>
              <a:t>SQL Code for maintaining SCD type 2 on Delivery Dimension table</a:t>
            </a:r>
          </a:p>
        </p:txBody>
      </p:sp>
      <p:pic>
        <p:nvPicPr>
          <p:cNvPr id="4" name="Picture 3">
            <a:extLst>
              <a:ext uri="{FF2B5EF4-FFF2-40B4-BE49-F238E27FC236}">
                <a16:creationId xmlns:a16="http://schemas.microsoft.com/office/drawing/2014/main" id="{D6136629-E89B-86B5-8DF3-AB861786FC17}"/>
              </a:ext>
            </a:extLst>
          </p:cNvPr>
          <p:cNvPicPr>
            <a:picLocks noChangeAspect="1"/>
          </p:cNvPicPr>
          <p:nvPr/>
        </p:nvPicPr>
        <p:blipFill>
          <a:blip r:embed="rId2"/>
          <a:stretch>
            <a:fillRect/>
          </a:stretch>
        </p:blipFill>
        <p:spPr>
          <a:xfrm>
            <a:off x="3671713" y="627797"/>
            <a:ext cx="5889052" cy="3238979"/>
          </a:xfrm>
          <a:prstGeom prst="rect">
            <a:avLst/>
          </a:prstGeom>
        </p:spPr>
      </p:pic>
    </p:spTree>
    <p:extLst>
      <p:ext uri="{BB962C8B-B14F-4D97-AF65-F5344CB8AC3E}">
        <p14:creationId xmlns:p14="http://schemas.microsoft.com/office/powerpoint/2010/main" val="4176214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CC3058-1F37-1FFE-C7F9-772076F0C724}"/>
              </a:ext>
            </a:extLst>
          </p:cNvPr>
          <p:cNvSpPr>
            <a:spLocks noGrp="1"/>
          </p:cNvSpPr>
          <p:nvPr>
            <p:ph type="title"/>
          </p:nvPr>
        </p:nvSpPr>
        <p:spPr>
          <a:xfrm>
            <a:off x="1587710" y="455362"/>
            <a:ext cx="9486690" cy="1550419"/>
          </a:xfrm>
        </p:spPr>
        <p:txBody>
          <a:bodyPr>
            <a:normAutofit/>
          </a:bodyPr>
          <a:lstStyle/>
          <a:p>
            <a:r>
              <a:rPr lang="en-US"/>
              <a:t>Testing Delivery Dimension SCD Type 2</a:t>
            </a:r>
          </a:p>
        </p:txBody>
      </p:sp>
      <p:sp>
        <p:nvSpPr>
          <p:cNvPr id="3" name="Content Placeholder 2">
            <a:extLst>
              <a:ext uri="{FF2B5EF4-FFF2-40B4-BE49-F238E27FC236}">
                <a16:creationId xmlns:a16="http://schemas.microsoft.com/office/drawing/2014/main" id="{039F72EB-C16E-24CF-9A95-75A024B6A633}"/>
              </a:ext>
            </a:extLst>
          </p:cNvPr>
          <p:cNvSpPr>
            <a:spLocks noGrp="1"/>
          </p:cNvSpPr>
          <p:nvPr>
            <p:ph idx="1"/>
          </p:nvPr>
        </p:nvSpPr>
        <p:spPr>
          <a:xfrm>
            <a:off x="1805249" y="2341274"/>
            <a:ext cx="8612872" cy="3564515"/>
          </a:xfrm>
        </p:spPr>
        <p:txBody>
          <a:bodyPr anchor="t"/>
          <a:lstStyle/>
          <a:p>
            <a:pPr marL="205740" indent="-205740" defTabSz="822960">
              <a:spcBef>
                <a:spcPts val="1080"/>
              </a:spcBef>
            </a:pPr>
            <a:r>
              <a:rPr lang="en-US" sz="1980" kern="1200">
                <a:solidFill>
                  <a:schemeClr val="tx1"/>
                </a:solidFill>
                <a:latin typeface="+mn-lt"/>
                <a:ea typeface="+mn-ea"/>
                <a:cs typeface="+mn-cs"/>
              </a:rPr>
              <a:t>Before Update:</a:t>
            </a:r>
          </a:p>
          <a:p>
            <a:pPr marL="205740" indent="-205740" defTabSz="822960">
              <a:spcBef>
                <a:spcPts val="1080"/>
              </a:spcBef>
            </a:pPr>
            <a:endParaRPr lang="en-US" sz="1980" kern="1200">
              <a:solidFill>
                <a:schemeClr val="tx1"/>
              </a:solidFill>
              <a:latin typeface="+mn-lt"/>
              <a:ea typeface="+mn-ea"/>
              <a:cs typeface="+mn-cs"/>
            </a:endParaRPr>
          </a:p>
          <a:p>
            <a:pPr marL="205740" indent="-205740" defTabSz="822960">
              <a:spcBef>
                <a:spcPts val="1080"/>
              </a:spcBef>
            </a:pPr>
            <a:r>
              <a:rPr lang="en-US" sz="1980" kern="1200">
                <a:solidFill>
                  <a:schemeClr val="tx1"/>
                </a:solidFill>
                <a:latin typeface="+mn-lt"/>
                <a:ea typeface="+mn-ea"/>
                <a:cs typeface="+mn-cs"/>
              </a:rPr>
              <a:t>After Update:</a:t>
            </a:r>
          </a:p>
          <a:p>
            <a:endParaRPr lang="en-US" dirty="0"/>
          </a:p>
        </p:txBody>
      </p:sp>
      <p:pic>
        <p:nvPicPr>
          <p:cNvPr id="3074" name="Picture 2">
            <a:extLst>
              <a:ext uri="{FF2B5EF4-FFF2-40B4-BE49-F238E27FC236}">
                <a16:creationId xmlns:a16="http://schemas.microsoft.com/office/drawing/2014/main" id="{AF7CB6B6-509C-023D-D1A7-FFA9B9454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0857" y="2877860"/>
            <a:ext cx="7194848" cy="3574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A63BB40-C9BB-9835-1378-0782B31454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0857" y="3869867"/>
            <a:ext cx="7194848" cy="5073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287817-343D-91AB-2005-1D36FB8D1C3C}"/>
              </a:ext>
            </a:extLst>
          </p:cNvPr>
          <p:cNvSpPr txBox="1"/>
          <p:nvPr/>
        </p:nvSpPr>
        <p:spPr>
          <a:xfrm>
            <a:off x="1587500" y="4785500"/>
            <a:ext cx="9486900" cy="838282"/>
          </a:xfrm>
          <a:prstGeom prst="rect">
            <a:avLst/>
          </a:prstGeom>
          <a:noFill/>
        </p:spPr>
        <p:txBody>
          <a:bodyPr wrap="square" rtlCol="0">
            <a:spAutoFit/>
          </a:bodyPr>
          <a:lstStyle/>
          <a:p>
            <a:pPr defTabSz="822960">
              <a:spcAft>
                <a:spcPts val="600"/>
              </a:spcAft>
            </a:pPr>
            <a:r>
              <a:rPr lang="en-US" sz="1620" b="1" kern="1200">
                <a:solidFill>
                  <a:schemeClr val="tx1"/>
                </a:solidFill>
                <a:latin typeface="Calibri" panose="020F0502020204030204" pitchFamily="34" charset="0"/>
                <a:ea typeface="+mn-ea"/>
                <a:cs typeface="+mn-cs"/>
              </a:rPr>
              <a:t>As you can see in the above screenshots, before </a:t>
            </a:r>
            <a:r>
              <a:rPr lang="en-US" sz="1620" b="1" kern="1200" err="1">
                <a:solidFill>
                  <a:schemeClr val="tx1"/>
                </a:solidFill>
                <a:latin typeface="Calibri" panose="020F0502020204030204" pitchFamily="34" charset="0"/>
                <a:ea typeface="+mn-ea"/>
                <a:cs typeface="+mn-cs"/>
              </a:rPr>
              <a:t>updation</a:t>
            </a:r>
            <a:r>
              <a:rPr lang="en-US" sz="1620" b="1" kern="1200">
                <a:solidFill>
                  <a:schemeClr val="tx1"/>
                </a:solidFill>
                <a:latin typeface="Calibri" panose="020F0502020204030204" pitchFamily="34" charset="0"/>
                <a:ea typeface="+mn-ea"/>
                <a:cs typeface="+mn-cs"/>
              </a:rPr>
              <a:t>, the row expiration date for the original record is 9999-01-01 and as soon as the update is made i.e., delivery status changed from delivering to delivered, previous row expiration date is replaced by today's date and the previous record’s flag is set to Expired.</a:t>
            </a:r>
            <a:endParaRPr lang="en-US"/>
          </a:p>
        </p:txBody>
      </p:sp>
    </p:spTree>
    <p:extLst>
      <p:ext uri="{BB962C8B-B14F-4D97-AF65-F5344CB8AC3E}">
        <p14:creationId xmlns:p14="http://schemas.microsoft.com/office/powerpoint/2010/main" val="3442513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9C00B-CB8F-963F-522F-210A9822C385}"/>
              </a:ext>
            </a:extLst>
          </p:cNvPr>
          <p:cNvSpPr>
            <a:spLocks noGrp="1"/>
          </p:cNvSpPr>
          <p:nvPr>
            <p:ph type="title"/>
          </p:nvPr>
        </p:nvSpPr>
        <p:spPr>
          <a:xfrm>
            <a:off x="1777321" y="4309024"/>
            <a:ext cx="9677833" cy="1134452"/>
          </a:xfrm>
        </p:spPr>
        <p:txBody>
          <a:bodyPr vert="horz" lIns="91440" tIns="45720" rIns="91440" bIns="45720" rtlCol="0" anchor="ctr">
            <a:normAutofit/>
          </a:bodyPr>
          <a:lstStyle/>
          <a:p>
            <a:pPr algn="ctr"/>
            <a:r>
              <a:rPr lang="en-US" sz="6000"/>
              <a:t>Maintaining SCDs</a:t>
            </a:r>
          </a:p>
        </p:txBody>
      </p:sp>
      <p:sp>
        <p:nvSpPr>
          <p:cNvPr id="3" name="Content Placeholder 2">
            <a:extLst>
              <a:ext uri="{FF2B5EF4-FFF2-40B4-BE49-F238E27FC236}">
                <a16:creationId xmlns:a16="http://schemas.microsoft.com/office/drawing/2014/main" id="{214575D1-59F1-E075-6657-B4FF95EC9543}"/>
              </a:ext>
            </a:extLst>
          </p:cNvPr>
          <p:cNvSpPr>
            <a:spLocks noGrp="1"/>
          </p:cNvSpPr>
          <p:nvPr>
            <p:ph idx="1"/>
          </p:nvPr>
        </p:nvSpPr>
        <p:spPr>
          <a:xfrm>
            <a:off x="1777321" y="5455664"/>
            <a:ext cx="9677834" cy="613921"/>
          </a:xfrm>
        </p:spPr>
        <p:txBody>
          <a:bodyPr vert="horz" lIns="91440" tIns="45720" rIns="91440" bIns="45720" rtlCol="0" anchor="b">
            <a:normAutofit/>
          </a:bodyPr>
          <a:lstStyle/>
          <a:p>
            <a:pPr marL="0" indent="0" algn="ctr">
              <a:buNone/>
            </a:pPr>
            <a:r>
              <a:rPr lang="en-US" sz="2400" dirty="0"/>
              <a:t>SQL Code for maintaining SCD type 3 on Driver Dimension table</a:t>
            </a:r>
          </a:p>
        </p:txBody>
      </p:sp>
      <p:pic>
        <p:nvPicPr>
          <p:cNvPr id="5" name="Picture 4">
            <a:extLst>
              <a:ext uri="{FF2B5EF4-FFF2-40B4-BE49-F238E27FC236}">
                <a16:creationId xmlns:a16="http://schemas.microsoft.com/office/drawing/2014/main" id="{91560DEC-D509-A972-2AED-B33FFABAB6A4}"/>
              </a:ext>
            </a:extLst>
          </p:cNvPr>
          <p:cNvPicPr>
            <a:picLocks noChangeAspect="1"/>
          </p:cNvPicPr>
          <p:nvPr/>
        </p:nvPicPr>
        <p:blipFill>
          <a:blip r:embed="rId2"/>
          <a:stretch>
            <a:fillRect/>
          </a:stretch>
        </p:blipFill>
        <p:spPr>
          <a:xfrm>
            <a:off x="2730037" y="431463"/>
            <a:ext cx="7772400" cy="3622728"/>
          </a:xfrm>
          <a:prstGeom prst="rect">
            <a:avLst/>
          </a:prstGeom>
        </p:spPr>
      </p:pic>
    </p:spTree>
    <p:extLst>
      <p:ext uri="{BB962C8B-B14F-4D97-AF65-F5344CB8AC3E}">
        <p14:creationId xmlns:p14="http://schemas.microsoft.com/office/powerpoint/2010/main" val="954501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33C80-EDF3-1319-27A3-023F4E563E6E}"/>
              </a:ext>
            </a:extLst>
          </p:cNvPr>
          <p:cNvSpPr>
            <a:spLocks noGrp="1"/>
          </p:cNvSpPr>
          <p:nvPr>
            <p:ph type="title"/>
          </p:nvPr>
        </p:nvSpPr>
        <p:spPr/>
        <p:txBody>
          <a:bodyPr anchor="ctr"/>
          <a:lstStyle/>
          <a:p>
            <a:pPr algn="ctr"/>
            <a:r>
              <a:rPr lang="en-US" dirty="0"/>
              <a:t>Testing Driver Dimension SCD Type 3</a:t>
            </a:r>
          </a:p>
        </p:txBody>
      </p:sp>
      <p:sp>
        <p:nvSpPr>
          <p:cNvPr id="3" name="Content Placeholder 2">
            <a:extLst>
              <a:ext uri="{FF2B5EF4-FFF2-40B4-BE49-F238E27FC236}">
                <a16:creationId xmlns:a16="http://schemas.microsoft.com/office/drawing/2014/main" id="{D390BC82-A68D-3D0D-E781-6804AED36D6B}"/>
              </a:ext>
            </a:extLst>
          </p:cNvPr>
          <p:cNvSpPr>
            <a:spLocks noGrp="1"/>
          </p:cNvSpPr>
          <p:nvPr>
            <p:ph idx="1"/>
          </p:nvPr>
        </p:nvSpPr>
        <p:spPr/>
        <p:txBody>
          <a:bodyPr anchor="ctr"/>
          <a:lstStyle/>
          <a:p>
            <a:r>
              <a:rPr lang="en-US" dirty="0"/>
              <a:t>Before Update:</a:t>
            </a:r>
          </a:p>
          <a:p>
            <a:endParaRPr lang="en-US" dirty="0"/>
          </a:p>
          <a:p>
            <a:r>
              <a:rPr lang="en-US" dirty="0"/>
              <a:t>After Update:</a:t>
            </a:r>
          </a:p>
          <a:p>
            <a:pPr marL="0" indent="0">
              <a:buNone/>
            </a:pPr>
            <a:endParaRPr lang="en-US" dirty="0"/>
          </a:p>
        </p:txBody>
      </p:sp>
      <p:pic>
        <p:nvPicPr>
          <p:cNvPr id="4" name="Picture 3">
            <a:extLst>
              <a:ext uri="{FF2B5EF4-FFF2-40B4-BE49-F238E27FC236}">
                <a16:creationId xmlns:a16="http://schemas.microsoft.com/office/drawing/2014/main" id="{82AF7212-0657-AF65-CA91-C12984F13A4F}"/>
              </a:ext>
            </a:extLst>
          </p:cNvPr>
          <p:cNvPicPr>
            <a:picLocks noChangeAspect="1"/>
          </p:cNvPicPr>
          <p:nvPr/>
        </p:nvPicPr>
        <p:blipFill>
          <a:blip r:embed="rId2"/>
          <a:stretch>
            <a:fillRect/>
          </a:stretch>
        </p:blipFill>
        <p:spPr>
          <a:xfrm>
            <a:off x="2209800" y="3554134"/>
            <a:ext cx="7772400" cy="572883"/>
          </a:xfrm>
          <a:prstGeom prst="rect">
            <a:avLst/>
          </a:prstGeom>
        </p:spPr>
      </p:pic>
      <p:pic>
        <p:nvPicPr>
          <p:cNvPr id="5" name="Picture 4">
            <a:extLst>
              <a:ext uri="{FF2B5EF4-FFF2-40B4-BE49-F238E27FC236}">
                <a16:creationId xmlns:a16="http://schemas.microsoft.com/office/drawing/2014/main" id="{4B0EBD7A-27B8-20E4-A154-72AE360EF6F7}"/>
              </a:ext>
            </a:extLst>
          </p:cNvPr>
          <p:cNvPicPr>
            <a:picLocks noChangeAspect="1"/>
          </p:cNvPicPr>
          <p:nvPr/>
        </p:nvPicPr>
        <p:blipFill>
          <a:blip r:embed="rId3"/>
          <a:stretch>
            <a:fillRect/>
          </a:stretch>
        </p:blipFill>
        <p:spPr>
          <a:xfrm>
            <a:off x="2209800" y="4713874"/>
            <a:ext cx="7772400" cy="564332"/>
          </a:xfrm>
          <a:prstGeom prst="rect">
            <a:avLst/>
          </a:prstGeom>
        </p:spPr>
      </p:pic>
    </p:spTree>
    <p:extLst>
      <p:ext uri="{BB962C8B-B14F-4D97-AF65-F5344CB8AC3E}">
        <p14:creationId xmlns:p14="http://schemas.microsoft.com/office/powerpoint/2010/main" val="1937769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4D9D4-1579-E541-0BC8-EC96BC173E6D}"/>
              </a:ext>
            </a:extLst>
          </p:cNvPr>
          <p:cNvSpPr>
            <a:spLocks noGrp="1"/>
          </p:cNvSpPr>
          <p:nvPr>
            <p:ph type="title"/>
          </p:nvPr>
        </p:nvSpPr>
        <p:spPr/>
        <p:txBody>
          <a:bodyPr anchor="ctr"/>
          <a:lstStyle/>
          <a:p>
            <a:pPr algn="ctr"/>
            <a:r>
              <a:rPr lang="en-US" dirty="0"/>
              <a:t>Business Questions</a:t>
            </a:r>
          </a:p>
        </p:txBody>
      </p:sp>
      <p:sp>
        <p:nvSpPr>
          <p:cNvPr id="3" name="Text Placeholder 2">
            <a:extLst>
              <a:ext uri="{FF2B5EF4-FFF2-40B4-BE49-F238E27FC236}">
                <a16:creationId xmlns:a16="http://schemas.microsoft.com/office/drawing/2014/main" id="{FAEE7C02-DCE9-565E-40D7-52D10ABCCD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27128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3" name="Rectangle 12">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E835B8-EC83-8C2E-6569-8281B073498A}"/>
              </a:ext>
            </a:extLst>
          </p:cNvPr>
          <p:cNvSpPr>
            <a:spLocks noGrp="1"/>
          </p:cNvSpPr>
          <p:nvPr>
            <p:ph type="title"/>
          </p:nvPr>
        </p:nvSpPr>
        <p:spPr>
          <a:xfrm>
            <a:off x="1777321" y="4309024"/>
            <a:ext cx="9677833" cy="1134452"/>
          </a:xfrm>
        </p:spPr>
        <p:txBody>
          <a:bodyPr vert="horz" lIns="91440" tIns="45720" rIns="91440" bIns="45720" rtlCol="0" anchor="ctr">
            <a:normAutofit fontScale="90000"/>
          </a:bodyPr>
          <a:lstStyle/>
          <a:p>
            <a:pPr algn="ctr">
              <a:lnSpc>
                <a:spcPct val="90000"/>
              </a:lnSpc>
            </a:pPr>
            <a:r>
              <a:rPr lang="en-US" sz="3800" dirty="0"/>
              <a:t>What is the average order fulfillment time for each channel in each store segment?</a:t>
            </a:r>
          </a:p>
        </p:txBody>
      </p:sp>
      <p:sp>
        <p:nvSpPr>
          <p:cNvPr id="3" name="Content Placeholder 2">
            <a:extLst>
              <a:ext uri="{FF2B5EF4-FFF2-40B4-BE49-F238E27FC236}">
                <a16:creationId xmlns:a16="http://schemas.microsoft.com/office/drawing/2014/main" id="{05773967-19F9-79D0-FA25-23068552C377}"/>
              </a:ext>
            </a:extLst>
          </p:cNvPr>
          <p:cNvSpPr>
            <a:spLocks noGrp="1"/>
          </p:cNvSpPr>
          <p:nvPr>
            <p:ph idx="1"/>
          </p:nvPr>
        </p:nvSpPr>
        <p:spPr>
          <a:xfrm>
            <a:off x="1777321" y="5455664"/>
            <a:ext cx="9677834" cy="613921"/>
          </a:xfrm>
        </p:spPr>
        <p:txBody>
          <a:bodyPr vert="horz" lIns="91440" tIns="45720" rIns="91440" bIns="45720" rtlCol="0" anchor="b">
            <a:normAutofit/>
          </a:bodyPr>
          <a:lstStyle/>
          <a:p>
            <a:pPr marL="0" indent="0" algn="ctr">
              <a:buNone/>
            </a:pPr>
            <a:r>
              <a:rPr lang="en-US" sz="2400"/>
              <a:t>SQL Code</a:t>
            </a:r>
          </a:p>
        </p:txBody>
      </p:sp>
      <p:pic>
        <p:nvPicPr>
          <p:cNvPr id="4" name="Picture 3">
            <a:extLst>
              <a:ext uri="{FF2B5EF4-FFF2-40B4-BE49-F238E27FC236}">
                <a16:creationId xmlns:a16="http://schemas.microsoft.com/office/drawing/2014/main" id="{D9243F48-126F-47D9-9F38-D63B6199B332}"/>
              </a:ext>
            </a:extLst>
          </p:cNvPr>
          <p:cNvPicPr>
            <a:picLocks noChangeAspect="1"/>
          </p:cNvPicPr>
          <p:nvPr/>
        </p:nvPicPr>
        <p:blipFill>
          <a:blip r:embed="rId2"/>
          <a:stretch>
            <a:fillRect/>
          </a:stretch>
        </p:blipFill>
        <p:spPr>
          <a:xfrm>
            <a:off x="1777323" y="977072"/>
            <a:ext cx="9677832" cy="2540429"/>
          </a:xfrm>
          <a:prstGeom prst="rect">
            <a:avLst/>
          </a:prstGeom>
        </p:spPr>
      </p:pic>
    </p:spTree>
    <p:extLst>
      <p:ext uri="{BB962C8B-B14F-4D97-AF65-F5344CB8AC3E}">
        <p14:creationId xmlns:p14="http://schemas.microsoft.com/office/powerpoint/2010/main" val="916416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34FF-335C-B0E1-54CD-7564098751DA}"/>
              </a:ext>
            </a:extLst>
          </p:cNvPr>
          <p:cNvSpPr>
            <a:spLocks noGrp="1"/>
          </p:cNvSpPr>
          <p:nvPr>
            <p:ph type="title"/>
          </p:nvPr>
        </p:nvSpPr>
        <p:spPr/>
        <p:txBody>
          <a:bodyPr anchor="ctr"/>
          <a:lstStyle/>
          <a:p>
            <a:pPr algn="ctr"/>
            <a:r>
              <a:rPr lang="en-US"/>
              <a:t>Initial Flat Table</a:t>
            </a:r>
            <a:endParaRPr lang="en-US" dirty="0"/>
          </a:p>
        </p:txBody>
      </p:sp>
      <p:pic>
        <p:nvPicPr>
          <p:cNvPr id="1026" name="Picture 2">
            <a:extLst>
              <a:ext uri="{FF2B5EF4-FFF2-40B4-BE49-F238E27FC236}">
                <a16:creationId xmlns:a16="http://schemas.microsoft.com/office/drawing/2014/main" id="{7008952F-2851-996E-95C6-75162455D2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7710" y="2541477"/>
            <a:ext cx="9486900" cy="7352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4C0F2F6-E306-21AF-0D48-CBF40AF6E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466990"/>
            <a:ext cx="7924800" cy="622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5215AAA-AA3F-0281-79E0-B58DDE8A0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7462" y="4405313"/>
            <a:ext cx="4279900"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872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F344-6018-D51D-BEDD-39E1EC156937}"/>
              </a:ext>
            </a:extLst>
          </p:cNvPr>
          <p:cNvSpPr>
            <a:spLocks noGrp="1"/>
          </p:cNvSpPr>
          <p:nvPr>
            <p:ph type="title"/>
          </p:nvPr>
        </p:nvSpPr>
        <p:spPr/>
        <p:txBody>
          <a:bodyPr anchor="ctr"/>
          <a:lstStyle/>
          <a:p>
            <a:pPr algn="ctr"/>
            <a:r>
              <a:rPr lang="en-US" dirty="0"/>
              <a:t>Query Result</a:t>
            </a:r>
          </a:p>
        </p:txBody>
      </p:sp>
      <p:pic>
        <p:nvPicPr>
          <p:cNvPr id="4" name="Content Placeholder 3">
            <a:extLst>
              <a:ext uri="{FF2B5EF4-FFF2-40B4-BE49-F238E27FC236}">
                <a16:creationId xmlns:a16="http://schemas.microsoft.com/office/drawing/2014/main" id="{A3A2597D-0303-506C-3E96-9A0E4D02EF33}"/>
              </a:ext>
            </a:extLst>
          </p:cNvPr>
          <p:cNvPicPr>
            <a:picLocks noGrp="1" noChangeAspect="1"/>
          </p:cNvPicPr>
          <p:nvPr>
            <p:ph idx="1"/>
          </p:nvPr>
        </p:nvPicPr>
        <p:blipFill>
          <a:blip r:embed="rId2"/>
          <a:stretch>
            <a:fillRect/>
          </a:stretch>
        </p:blipFill>
        <p:spPr>
          <a:xfrm>
            <a:off x="3920255" y="2160588"/>
            <a:ext cx="4821390" cy="3925887"/>
          </a:xfrm>
          <a:prstGeom prst="rect">
            <a:avLst/>
          </a:prstGeom>
        </p:spPr>
      </p:pic>
    </p:spTree>
    <p:extLst>
      <p:ext uri="{BB962C8B-B14F-4D97-AF65-F5344CB8AC3E}">
        <p14:creationId xmlns:p14="http://schemas.microsoft.com/office/powerpoint/2010/main" val="267927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FCD58-FEEA-EDED-2F53-4729005948BD}"/>
              </a:ext>
            </a:extLst>
          </p:cNvPr>
          <p:cNvSpPr>
            <a:spLocks noGrp="1"/>
          </p:cNvSpPr>
          <p:nvPr>
            <p:ph type="title"/>
          </p:nvPr>
        </p:nvSpPr>
        <p:spPr/>
        <p:txBody>
          <a:bodyPr anchor="ctr"/>
          <a:lstStyle/>
          <a:p>
            <a:pPr algn="ctr"/>
            <a:r>
              <a:rPr lang="en-US"/>
              <a:t>Corresponding Visualization</a:t>
            </a:r>
            <a:endParaRPr lang="en-US" dirty="0"/>
          </a:p>
        </p:txBody>
      </p:sp>
      <p:pic>
        <p:nvPicPr>
          <p:cNvPr id="4" name="Picture 3">
            <a:extLst>
              <a:ext uri="{FF2B5EF4-FFF2-40B4-BE49-F238E27FC236}">
                <a16:creationId xmlns:a16="http://schemas.microsoft.com/office/drawing/2014/main" id="{E32F02F3-E138-F699-493C-BF8EFDDC519C}"/>
              </a:ext>
            </a:extLst>
          </p:cNvPr>
          <p:cNvPicPr>
            <a:picLocks noChangeAspect="1"/>
          </p:cNvPicPr>
          <p:nvPr/>
        </p:nvPicPr>
        <p:blipFill>
          <a:blip r:embed="rId2"/>
          <a:stretch>
            <a:fillRect/>
          </a:stretch>
        </p:blipFill>
        <p:spPr>
          <a:xfrm>
            <a:off x="2444855" y="1694217"/>
            <a:ext cx="7772400" cy="4857750"/>
          </a:xfrm>
          <a:prstGeom prst="rect">
            <a:avLst/>
          </a:prstGeom>
        </p:spPr>
      </p:pic>
    </p:spTree>
    <p:extLst>
      <p:ext uri="{BB962C8B-B14F-4D97-AF65-F5344CB8AC3E}">
        <p14:creationId xmlns:p14="http://schemas.microsoft.com/office/powerpoint/2010/main" val="24560685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835B8-EC83-8C2E-6569-8281B073498A}"/>
              </a:ext>
            </a:extLst>
          </p:cNvPr>
          <p:cNvSpPr>
            <a:spLocks noGrp="1"/>
          </p:cNvSpPr>
          <p:nvPr>
            <p:ph type="title"/>
          </p:nvPr>
        </p:nvSpPr>
        <p:spPr>
          <a:xfrm>
            <a:off x="1777321" y="4309024"/>
            <a:ext cx="9677833" cy="1134452"/>
          </a:xfrm>
        </p:spPr>
        <p:txBody>
          <a:bodyPr vert="horz" lIns="91440" tIns="45720" rIns="91440" bIns="45720" rtlCol="0" anchor="ctr">
            <a:normAutofit/>
          </a:bodyPr>
          <a:lstStyle/>
          <a:p>
            <a:pPr algn="ctr">
              <a:lnSpc>
                <a:spcPct val="90000"/>
              </a:lnSpc>
            </a:pPr>
            <a:r>
              <a:rPr lang="en-US" sz="3800" dirty="0"/>
              <a:t>What is the revenue generated in store segments in each city?</a:t>
            </a:r>
          </a:p>
        </p:txBody>
      </p:sp>
      <p:sp>
        <p:nvSpPr>
          <p:cNvPr id="3" name="Content Placeholder 2">
            <a:extLst>
              <a:ext uri="{FF2B5EF4-FFF2-40B4-BE49-F238E27FC236}">
                <a16:creationId xmlns:a16="http://schemas.microsoft.com/office/drawing/2014/main" id="{05773967-19F9-79D0-FA25-23068552C377}"/>
              </a:ext>
            </a:extLst>
          </p:cNvPr>
          <p:cNvSpPr>
            <a:spLocks noGrp="1"/>
          </p:cNvSpPr>
          <p:nvPr>
            <p:ph idx="1"/>
          </p:nvPr>
        </p:nvSpPr>
        <p:spPr>
          <a:xfrm>
            <a:off x="1777321" y="5455664"/>
            <a:ext cx="9677834" cy="613921"/>
          </a:xfrm>
        </p:spPr>
        <p:txBody>
          <a:bodyPr vert="horz" lIns="91440" tIns="45720" rIns="91440" bIns="45720" rtlCol="0" anchor="b">
            <a:normAutofit/>
          </a:bodyPr>
          <a:lstStyle/>
          <a:p>
            <a:pPr marL="0" indent="0" algn="ctr">
              <a:buNone/>
            </a:pPr>
            <a:r>
              <a:rPr lang="en-US" sz="2400"/>
              <a:t>SQL Code</a:t>
            </a:r>
          </a:p>
        </p:txBody>
      </p:sp>
      <p:pic>
        <p:nvPicPr>
          <p:cNvPr id="5" name="Picture 4">
            <a:extLst>
              <a:ext uri="{FF2B5EF4-FFF2-40B4-BE49-F238E27FC236}">
                <a16:creationId xmlns:a16="http://schemas.microsoft.com/office/drawing/2014/main" id="{8B53347E-EE66-DC3E-7A38-E25AE892F8C5}"/>
              </a:ext>
            </a:extLst>
          </p:cNvPr>
          <p:cNvPicPr>
            <a:picLocks noChangeAspect="1"/>
          </p:cNvPicPr>
          <p:nvPr/>
        </p:nvPicPr>
        <p:blipFill>
          <a:blip r:embed="rId2"/>
          <a:stretch>
            <a:fillRect/>
          </a:stretch>
        </p:blipFill>
        <p:spPr>
          <a:xfrm>
            <a:off x="2730037" y="2216427"/>
            <a:ext cx="7772400" cy="1212573"/>
          </a:xfrm>
          <a:prstGeom prst="rect">
            <a:avLst/>
          </a:prstGeom>
        </p:spPr>
      </p:pic>
    </p:spTree>
    <p:extLst>
      <p:ext uri="{BB962C8B-B14F-4D97-AF65-F5344CB8AC3E}">
        <p14:creationId xmlns:p14="http://schemas.microsoft.com/office/powerpoint/2010/main" val="4271574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F344-6018-D51D-BEDD-39E1EC156937}"/>
              </a:ext>
            </a:extLst>
          </p:cNvPr>
          <p:cNvSpPr>
            <a:spLocks noGrp="1"/>
          </p:cNvSpPr>
          <p:nvPr>
            <p:ph type="title"/>
          </p:nvPr>
        </p:nvSpPr>
        <p:spPr/>
        <p:txBody>
          <a:bodyPr anchor="ctr"/>
          <a:lstStyle/>
          <a:p>
            <a:pPr algn="ctr"/>
            <a:r>
              <a:rPr lang="en-US" dirty="0"/>
              <a:t>Query Result</a:t>
            </a:r>
          </a:p>
        </p:txBody>
      </p:sp>
      <p:sp>
        <p:nvSpPr>
          <p:cNvPr id="5" name="Content Placeholder 4">
            <a:extLst>
              <a:ext uri="{FF2B5EF4-FFF2-40B4-BE49-F238E27FC236}">
                <a16:creationId xmlns:a16="http://schemas.microsoft.com/office/drawing/2014/main" id="{3C7AF946-03B6-39AD-A3FD-06E83204A59A}"/>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456B58F8-A263-F41A-4DA9-E8C9A6D74DEF}"/>
              </a:ext>
            </a:extLst>
          </p:cNvPr>
          <p:cNvPicPr>
            <a:picLocks noChangeAspect="1"/>
          </p:cNvPicPr>
          <p:nvPr/>
        </p:nvPicPr>
        <p:blipFill>
          <a:blip r:embed="rId2"/>
          <a:stretch>
            <a:fillRect/>
          </a:stretch>
        </p:blipFill>
        <p:spPr>
          <a:xfrm>
            <a:off x="3378305" y="2605442"/>
            <a:ext cx="5905500" cy="3035300"/>
          </a:xfrm>
          <a:prstGeom prst="rect">
            <a:avLst/>
          </a:prstGeom>
        </p:spPr>
      </p:pic>
    </p:spTree>
    <p:extLst>
      <p:ext uri="{BB962C8B-B14F-4D97-AF65-F5344CB8AC3E}">
        <p14:creationId xmlns:p14="http://schemas.microsoft.com/office/powerpoint/2010/main" val="25355951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FCD58-FEEA-EDED-2F53-4729005948BD}"/>
              </a:ext>
            </a:extLst>
          </p:cNvPr>
          <p:cNvSpPr>
            <a:spLocks noGrp="1"/>
          </p:cNvSpPr>
          <p:nvPr>
            <p:ph type="title"/>
          </p:nvPr>
        </p:nvSpPr>
        <p:spPr/>
        <p:txBody>
          <a:bodyPr anchor="ctr"/>
          <a:lstStyle/>
          <a:p>
            <a:pPr algn="ctr"/>
            <a:r>
              <a:rPr lang="en-US"/>
              <a:t>Corresponding Visualization</a:t>
            </a:r>
            <a:endParaRPr lang="en-US" dirty="0"/>
          </a:p>
        </p:txBody>
      </p:sp>
      <p:pic>
        <p:nvPicPr>
          <p:cNvPr id="3" name="Picture 2">
            <a:extLst>
              <a:ext uri="{FF2B5EF4-FFF2-40B4-BE49-F238E27FC236}">
                <a16:creationId xmlns:a16="http://schemas.microsoft.com/office/drawing/2014/main" id="{AAD0A050-5671-22FF-260A-18F3A4129375}"/>
              </a:ext>
            </a:extLst>
          </p:cNvPr>
          <p:cNvPicPr>
            <a:picLocks noChangeAspect="1"/>
          </p:cNvPicPr>
          <p:nvPr/>
        </p:nvPicPr>
        <p:blipFill>
          <a:blip r:embed="rId2"/>
          <a:stretch>
            <a:fillRect/>
          </a:stretch>
        </p:blipFill>
        <p:spPr>
          <a:xfrm>
            <a:off x="2444855" y="1689672"/>
            <a:ext cx="7772400" cy="4857750"/>
          </a:xfrm>
          <a:prstGeom prst="rect">
            <a:avLst/>
          </a:prstGeom>
        </p:spPr>
      </p:pic>
    </p:spTree>
    <p:extLst>
      <p:ext uri="{BB962C8B-B14F-4D97-AF65-F5344CB8AC3E}">
        <p14:creationId xmlns:p14="http://schemas.microsoft.com/office/powerpoint/2010/main" val="39031847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835B8-EC83-8C2E-6569-8281B073498A}"/>
              </a:ext>
            </a:extLst>
          </p:cNvPr>
          <p:cNvSpPr>
            <a:spLocks noGrp="1"/>
          </p:cNvSpPr>
          <p:nvPr>
            <p:ph type="title"/>
          </p:nvPr>
        </p:nvSpPr>
        <p:spPr>
          <a:xfrm>
            <a:off x="1777321" y="4309024"/>
            <a:ext cx="9677833" cy="1134452"/>
          </a:xfrm>
        </p:spPr>
        <p:txBody>
          <a:bodyPr vert="horz" lIns="91440" tIns="45720" rIns="91440" bIns="45720" rtlCol="0" anchor="ctr">
            <a:normAutofit/>
          </a:bodyPr>
          <a:lstStyle/>
          <a:p>
            <a:pPr algn="ctr">
              <a:lnSpc>
                <a:spcPct val="90000"/>
              </a:lnSpc>
            </a:pPr>
            <a:r>
              <a:rPr lang="en-US" sz="3800" dirty="0"/>
              <a:t>What is the revenue generated by each store branch in each city?</a:t>
            </a:r>
          </a:p>
        </p:txBody>
      </p:sp>
      <p:sp>
        <p:nvSpPr>
          <p:cNvPr id="3" name="Content Placeholder 2">
            <a:extLst>
              <a:ext uri="{FF2B5EF4-FFF2-40B4-BE49-F238E27FC236}">
                <a16:creationId xmlns:a16="http://schemas.microsoft.com/office/drawing/2014/main" id="{05773967-19F9-79D0-FA25-23068552C377}"/>
              </a:ext>
            </a:extLst>
          </p:cNvPr>
          <p:cNvSpPr>
            <a:spLocks noGrp="1"/>
          </p:cNvSpPr>
          <p:nvPr>
            <p:ph idx="1"/>
          </p:nvPr>
        </p:nvSpPr>
        <p:spPr>
          <a:xfrm>
            <a:off x="1777321" y="5455664"/>
            <a:ext cx="9677834" cy="613921"/>
          </a:xfrm>
        </p:spPr>
        <p:txBody>
          <a:bodyPr vert="horz" lIns="91440" tIns="45720" rIns="91440" bIns="45720" rtlCol="0" anchor="b">
            <a:normAutofit/>
          </a:bodyPr>
          <a:lstStyle/>
          <a:p>
            <a:pPr marL="0" indent="0" algn="ctr">
              <a:buNone/>
            </a:pPr>
            <a:r>
              <a:rPr lang="en-US" sz="2400"/>
              <a:t>SQL Code</a:t>
            </a:r>
          </a:p>
        </p:txBody>
      </p:sp>
      <p:pic>
        <p:nvPicPr>
          <p:cNvPr id="4" name="Picture 3">
            <a:extLst>
              <a:ext uri="{FF2B5EF4-FFF2-40B4-BE49-F238E27FC236}">
                <a16:creationId xmlns:a16="http://schemas.microsoft.com/office/drawing/2014/main" id="{71BABAD6-C895-9A57-D197-D8CF5ABC02A3}"/>
              </a:ext>
            </a:extLst>
          </p:cNvPr>
          <p:cNvPicPr>
            <a:picLocks noChangeAspect="1"/>
          </p:cNvPicPr>
          <p:nvPr/>
        </p:nvPicPr>
        <p:blipFill>
          <a:blip r:embed="rId2"/>
          <a:stretch>
            <a:fillRect/>
          </a:stretch>
        </p:blipFill>
        <p:spPr>
          <a:xfrm>
            <a:off x="2730037" y="1514954"/>
            <a:ext cx="7772400" cy="2068044"/>
          </a:xfrm>
          <a:prstGeom prst="rect">
            <a:avLst/>
          </a:prstGeom>
        </p:spPr>
      </p:pic>
    </p:spTree>
    <p:extLst>
      <p:ext uri="{BB962C8B-B14F-4D97-AF65-F5344CB8AC3E}">
        <p14:creationId xmlns:p14="http://schemas.microsoft.com/office/powerpoint/2010/main" val="2327836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F344-6018-D51D-BEDD-39E1EC156937}"/>
              </a:ext>
            </a:extLst>
          </p:cNvPr>
          <p:cNvSpPr>
            <a:spLocks noGrp="1"/>
          </p:cNvSpPr>
          <p:nvPr>
            <p:ph type="title"/>
          </p:nvPr>
        </p:nvSpPr>
        <p:spPr/>
        <p:txBody>
          <a:bodyPr anchor="ctr"/>
          <a:lstStyle/>
          <a:p>
            <a:pPr algn="ctr"/>
            <a:r>
              <a:rPr lang="en-US" dirty="0"/>
              <a:t>Query Result</a:t>
            </a:r>
          </a:p>
        </p:txBody>
      </p:sp>
      <p:sp>
        <p:nvSpPr>
          <p:cNvPr id="5" name="Content Placeholder 4">
            <a:extLst>
              <a:ext uri="{FF2B5EF4-FFF2-40B4-BE49-F238E27FC236}">
                <a16:creationId xmlns:a16="http://schemas.microsoft.com/office/drawing/2014/main" id="{3C7AF946-03B6-39AD-A3FD-06E83204A59A}"/>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B8D3F400-9AB0-4764-1F46-241EF6B36D5D}"/>
              </a:ext>
            </a:extLst>
          </p:cNvPr>
          <p:cNvPicPr>
            <a:picLocks noChangeAspect="1"/>
          </p:cNvPicPr>
          <p:nvPr/>
        </p:nvPicPr>
        <p:blipFill>
          <a:blip r:embed="rId2"/>
          <a:stretch>
            <a:fillRect/>
          </a:stretch>
        </p:blipFill>
        <p:spPr>
          <a:xfrm>
            <a:off x="3658433" y="1939094"/>
            <a:ext cx="5345243" cy="4367996"/>
          </a:xfrm>
          <a:prstGeom prst="rect">
            <a:avLst/>
          </a:prstGeom>
        </p:spPr>
      </p:pic>
    </p:spTree>
    <p:extLst>
      <p:ext uri="{BB962C8B-B14F-4D97-AF65-F5344CB8AC3E}">
        <p14:creationId xmlns:p14="http://schemas.microsoft.com/office/powerpoint/2010/main" val="3740619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FCD58-FEEA-EDED-2F53-4729005948BD}"/>
              </a:ext>
            </a:extLst>
          </p:cNvPr>
          <p:cNvSpPr>
            <a:spLocks noGrp="1"/>
          </p:cNvSpPr>
          <p:nvPr>
            <p:ph type="title"/>
          </p:nvPr>
        </p:nvSpPr>
        <p:spPr/>
        <p:txBody>
          <a:bodyPr anchor="ctr"/>
          <a:lstStyle/>
          <a:p>
            <a:pPr algn="ctr"/>
            <a:r>
              <a:rPr lang="en-US"/>
              <a:t>Corresponding Visualization</a:t>
            </a:r>
            <a:endParaRPr lang="en-US" dirty="0"/>
          </a:p>
        </p:txBody>
      </p:sp>
      <p:pic>
        <p:nvPicPr>
          <p:cNvPr id="4" name="Picture 3">
            <a:extLst>
              <a:ext uri="{FF2B5EF4-FFF2-40B4-BE49-F238E27FC236}">
                <a16:creationId xmlns:a16="http://schemas.microsoft.com/office/drawing/2014/main" id="{8B32EAD0-BF3A-125F-9BCB-B2E70A83A87E}"/>
              </a:ext>
            </a:extLst>
          </p:cNvPr>
          <p:cNvPicPr>
            <a:picLocks noChangeAspect="1"/>
          </p:cNvPicPr>
          <p:nvPr/>
        </p:nvPicPr>
        <p:blipFill>
          <a:blip r:embed="rId2"/>
          <a:stretch>
            <a:fillRect/>
          </a:stretch>
        </p:blipFill>
        <p:spPr>
          <a:xfrm>
            <a:off x="2444855" y="1734643"/>
            <a:ext cx="7772400" cy="4857750"/>
          </a:xfrm>
          <a:prstGeom prst="rect">
            <a:avLst/>
          </a:prstGeom>
        </p:spPr>
      </p:pic>
    </p:spTree>
    <p:extLst>
      <p:ext uri="{BB962C8B-B14F-4D97-AF65-F5344CB8AC3E}">
        <p14:creationId xmlns:p14="http://schemas.microsoft.com/office/powerpoint/2010/main" val="1656170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835B8-EC83-8C2E-6569-8281B073498A}"/>
              </a:ext>
            </a:extLst>
          </p:cNvPr>
          <p:cNvSpPr>
            <a:spLocks noGrp="1"/>
          </p:cNvSpPr>
          <p:nvPr>
            <p:ph type="title"/>
          </p:nvPr>
        </p:nvSpPr>
        <p:spPr>
          <a:xfrm>
            <a:off x="1777321" y="4309024"/>
            <a:ext cx="9677833" cy="1134452"/>
          </a:xfrm>
        </p:spPr>
        <p:txBody>
          <a:bodyPr vert="horz" lIns="91440" tIns="45720" rIns="91440" bIns="45720" rtlCol="0" anchor="ctr">
            <a:normAutofit/>
          </a:bodyPr>
          <a:lstStyle/>
          <a:p>
            <a:pPr algn="ctr">
              <a:lnSpc>
                <a:spcPct val="90000"/>
              </a:lnSpc>
            </a:pPr>
            <a:r>
              <a:rPr lang="en-US" sz="3800" dirty="0"/>
              <a:t>What is the order cancellation percentage for each store?</a:t>
            </a:r>
          </a:p>
        </p:txBody>
      </p:sp>
      <p:sp>
        <p:nvSpPr>
          <p:cNvPr id="3" name="Content Placeholder 2">
            <a:extLst>
              <a:ext uri="{FF2B5EF4-FFF2-40B4-BE49-F238E27FC236}">
                <a16:creationId xmlns:a16="http://schemas.microsoft.com/office/drawing/2014/main" id="{05773967-19F9-79D0-FA25-23068552C377}"/>
              </a:ext>
            </a:extLst>
          </p:cNvPr>
          <p:cNvSpPr>
            <a:spLocks noGrp="1"/>
          </p:cNvSpPr>
          <p:nvPr>
            <p:ph idx="1"/>
          </p:nvPr>
        </p:nvSpPr>
        <p:spPr>
          <a:xfrm>
            <a:off x="1777321" y="5455664"/>
            <a:ext cx="9677834" cy="613921"/>
          </a:xfrm>
        </p:spPr>
        <p:txBody>
          <a:bodyPr vert="horz" lIns="91440" tIns="45720" rIns="91440" bIns="45720" rtlCol="0" anchor="b">
            <a:normAutofit/>
          </a:bodyPr>
          <a:lstStyle/>
          <a:p>
            <a:pPr marL="0" indent="0" algn="ctr">
              <a:buNone/>
            </a:pPr>
            <a:r>
              <a:rPr lang="en-US" sz="2400"/>
              <a:t>SQL Code</a:t>
            </a:r>
          </a:p>
        </p:txBody>
      </p:sp>
      <p:pic>
        <p:nvPicPr>
          <p:cNvPr id="5" name="Picture 4">
            <a:extLst>
              <a:ext uri="{FF2B5EF4-FFF2-40B4-BE49-F238E27FC236}">
                <a16:creationId xmlns:a16="http://schemas.microsoft.com/office/drawing/2014/main" id="{D9CF78B7-4F78-760D-518E-479234A63000}"/>
              </a:ext>
            </a:extLst>
          </p:cNvPr>
          <p:cNvPicPr>
            <a:picLocks noChangeAspect="1"/>
          </p:cNvPicPr>
          <p:nvPr/>
        </p:nvPicPr>
        <p:blipFill>
          <a:blip r:embed="rId2"/>
          <a:stretch>
            <a:fillRect/>
          </a:stretch>
        </p:blipFill>
        <p:spPr>
          <a:xfrm>
            <a:off x="2730037" y="1652922"/>
            <a:ext cx="7772400" cy="1792107"/>
          </a:xfrm>
          <a:prstGeom prst="rect">
            <a:avLst/>
          </a:prstGeom>
        </p:spPr>
      </p:pic>
    </p:spTree>
    <p:extLst>
      <p:ext uri="{BB962C8B-B14F-4D97-AF65-F5344CB8AC3E}">
        <p14:creationId xmlns:p14="http://schemas.microsoft.com/office/powerpoint/2010/main" val="3136374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F344-6018-D51D-BEDD-39E1EC156937}"/>
              </a:ext>
            </a:extLst>
          </p:cNvPr>
          <p:cNvSpPr>
            <a:spLocks noGrp="1"/>
          </p:cNvSpPr>
          <p:nvPr>
            <p:ph type="title"/>
          </p:nvPr>
        </p:nvSpPr>
        <p:spPr/>
        <p:txBody>
          <a:bodyPr anchor="ctr"/>
          <a:lstStyle/>
          <a:p>
            <a:pPr algn="ctr"/>
            <a:r>
              <a:rPr lang="en-US" dirty="0"/>
              <a:t>Query Result</a:t>
            </a:r>
          </a:p>
        </p:txBody>
      </p:sp>
      <p:sp>
        <p:nvSpPr>
          <p:cNvPr id="5" name="Content Placeholder 4">
            <a:extLst>
              <a:ext uri="{FF2B5EF4-FFF2-40B4-BE49-F238E27FC236}">
                <a16:creationId xmlns:a16="http://schemas.microsoft.com/office/drawing/2014/main" id="{3C7AF946-03B6-39AD-A3FD-06E83204A59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F058936-CF84-A713-764A-24A36422B68B}"/>
              </a:ext>
            </a:extLst>
          </p:cNvPr>
          <p:cNvPicPr>
            <a:picLocks noChangeAspect="1"/>
          </p:cNvPicPr>
          <p:nvPr/>
        </p:nvPicPr>
        <p:blipFill>
          <a:blip r:embed="rId2"/>
          <a:stretch>
            <a:fillRect/>
          </a:stretch>
        </p:blipFill>
        <p:spPr>
          <a:xfrm>
            <a:off x="4038176" y="1846513"/>
            <a:ext cx="4585758" cy="4553158"/>
          </a:xfrm>
          <a:prstGeom prst="rect">
            <a:avLst/>
          </a:prstGeom>
        </p:spPr>
      </p:pic>
    </p:spTree>
    <p:extLst>
      <p:ext uri="{BB962C8B-B14F-4D97-AF65-F5344CB8AC3E}">
        <p14:creationId xmlns:p14="http://schemas.microsoft.com/office/powerpoint/2010/main" val="724882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893F-E108-ED42-5E3C-BA46D9D37234}"/>
              </a:ext>
            </a:extLst>
          </p:cNvPr>
          <p:cNvSpPr>
            <a:spLocks noGrp="1"/>
          </p:cNvSpPr>
          <p:nvPr>
            <p:ph type="title"/>
          </p:nvPr>
        </p:nvSpPr>
        <p:spPr/>
        <p:txBody>
          <a:bodyPr anchor="ctr"/>
          <a:lstStyle/>
          <a:p>
            <a:pPr algn="ctr"/>
            <a:r>
              <a:rPr lang="en-US" dirty="0"/>
              <a:t>Brazilian Cities</a:t>
            </a:r>
          </a:p>
        </p:txBody>
      </p:sp>
      <p:sp>
        <p:nvSpPr>
          <p:cNvPr id="3" name="Content Placeholder 2">
            <a:extLst>
              <a:ext uri="{FF2B5EF4-FFF2-40B4-BE49-F238E27FC236}">
                <a16:creationId xmlns:a16="http://schemas.microsoft.com/office/drawing/2014/main" id="{A854804F-0E52-518C-315A-8BEBB0D63FA4}"/>
              </a:ext>
            </a:extLst>
          </p:cNvPr>
          <p:cNvSpPr>
            <a:spLocks noGrp="1"/>
          </p:cNvSpPr>
          <p:nvPr>
            <p:ph idx="1"/>
          </p:nvPr>
        </p:nvSpPr>
        <p:spPr/>
        <p:txBody>
          <a:bodyPr/>
          <a:lstStyle/>
          <a:p>
            <a:r>
              <a:rPr lang="en-US" dirty="0"/>
              <a:t>Aspects</a:t>
            </a:r>
          </a:p>
          <a:p>
            <a:pPr lvl="1"/>
            <a:r>
              <a:rPr lang="en-US" dirty="0"/>
              <a:t>City</a:t>
            </a:r>
          </a:p>
          <a:p>
            <a:pPr lvl="1"/>
            <a:r>
              <a:rPr lang="en-US" dirty="0"/>
              <a:t>State</a:t>
            </a:r>
          </a:p>
          <a:p>
            <a:pPr lvl="1"/>
            <a:r>
              <a:rPr lang="en-US" dirty="0"/>
              <a:t>Capital</a:t>
            </a:r>
          </a:p>
          <a:p>
            <a:pPr lvl="1"/>
            <a:r>
              <a:rPr lang="en-US" dirty="0"/>
              <a:t>Population</a:t>
            </a:r>
          </a:p>
          <a:p>
            <a:pPr lvl="1"/>
            <a:endParaRPr lang="en-US" dirty="0"/>
          </a:p>
          <a:p>
            <a:pPr lvl="1"/>
            <a:r>
              <a:rPr lang="en-US" dirty="0"/>
              <a:t>Note: There are more attributes in the dataset but we will be taking into account only the above four.</a:t>
            </a:r>
          </a:p>
        </p:txBody>
      </p:sp>
    </p:spTree>
    <p:extLst>
      <p:ext uri="{BB962C8B-B14F-4D97-AF65-F5344CB8AC3E}">
        <p14:creationId xmlns:p14="http://schemas.microsoft.com/office/powerpoint/2010/main" val="2731211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FCD58-FEEA-EDED-2F53-4729005948BD}"/>
              </a:ext>
            </a:extLst>
          </p:cNvPr>
          <p:cNvSpPr>
            <a:spLocks noGrp="1"/>
          </p:cNvSpPr>
          <p:nvPr>
            <p:ph type="title"/>
          </p:nvPr>
        </p:nvSpPr>
        <p:spPr/>
        <p:txBody>
          <a:bodyPr anchor="ctr"/>
          <a:lstStyle/>
          <a:p>
            <a:pPr algn="ctr"/>
            <a:r>
              <a:rPr lang="en-US"/>
              <a:t>Corresponding Visualization</a:t>
            </a:r>
            <a:endParaRPr lang="en-US" dirty="0"/>
          </a:p>
        </p:txBody>
      </p:sp>
      <p:pic>
        <p:nvPicPr>
          <p:cNvPr id="3" name="Picture 2">
            <a:extLst>
              <a:ext uri="{FF2B5EF4-FFF2-40B4-BE49-F238E27FC236}">
                <a16:creationId xmlns:a16="http://schemas.microsoft.com/office/drawing/2014/main" id="{AE75681D-0EB7-DBA3-3194-C89CF25253A3}"/>
              </a:ext>
            </a:extLst>
          </p:cNvPr>
          <p:cNvPicPr>
            <a:picLocks noChangeAspect="1"/>
          </p:cNvPicPr>
          <p:nvPr/>
        </p:nvPicPr>
        <p:blipFill>
          <a:blip r:embed="rId2"/>
          <a:stretch>
            <a:fillRect/>
          </a:stretch>
        </p:blipFill>
        <p:spPr>
          <a:xfrm>
            <a:off x="2444855" y="1794604"/>
            <a:ext cx="7772400" cy="4857750"/>
          </a:xfrm>
          <a:prstGeom prst="rect">
            <a:avLst/>
          </a:prstGeom>
        </p:spPr>
      </p:pic>
    </p:spTree>
    <p:extLst>
      <p:ext uri="{BB962C8B-B14F-4D97-AF65-F5344CB8AC3E}">
        <p14:creationId xmlns:p14="http://schemas.microsoft.com/office/powerpoint/2010/main" val="1328228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835B8-EC83-8C2E-6569-8281B073498A}"/>
              </a:ext>
            </a:extLst>
          </p:cNvPr>
          <p:cNvSpPr>
            <a:spLocks noGrp="1"/>
          </p:cNvSpPr>
          <p:nvPr>
            <p:ph type="title"/>
          </p:nvPr>
        </p:nvSpPr>
        <p:spPr>
          <a:xfrm>
            <a:off x="1777321" y="4309024"/>
            <a:ext cx="9677833" cy="1134452"/>
          </a:xfrm>
        </p:spPr>
        <p:txBody>
          <a:bodyPr vert="horz" lIns="91440" tIns="45720" rIns="91440" bIns="45720" rtlCol="0" anchor="ctr">
            <a:normAutofit/>
          </a:bodyPr>
          <a:lstStyle/>
          <a:p>
            <a:pPr algn="ctr">
              <a:lnSpc>
                <a:spcPct val="90000"/>
              </a:lnSpc>
            </a:pPr>
            <a:r>
              <a:rPr lang="en-US" sz="3800" dirty="0"/>
              <a:t>What is the total order delivery fee charged by drivers in each city?</a:t>
            </a:r>
          </a:p>
        </p:txBody>
      </p:sp>
      <p:sp>
        <p:nvSpPr>
          <p:cNvPr id="3" name="Content Placeholder 2">
            <a:extLst>
              <a:ext uri="{FF2B5EF4-FFF2-40B4-BE49-F238E27FC236}">
                <a16:creationId xmlns:a16="http://schemas.microsoft.com/office/drawing/2014/main" id="{05773967-19F9-79D0-FA25-23068552C377}"/>
              </a:ext>
            </a:extLst>
          </p:cNvPr>
          <p:cNvSpPr>
            <a:spLocks noGrp="1"/>
          </p:cNvSpPr>
          <p:nvPr>
            <p:ph idx="1"/>
          </p:nvPr>
        </p:nvSpPr>
        <p:spPr>
          <a:xfrm>
            <a:off x="1777321" y="5455664"/>
            <a:ext cx="9677834" cy="613921"/>
          </a:xfrm>
        </p:spPr>
        <p:txBody>
          <a:bodyPr vert="horz" lIns="91440" tIns="45720" rIns="91440" bIns="45720" rtlCol="0" anchor="b">
            <a:normAutofit/>
          </a:bodyPr>
          <a:lstStyle/>
          <a:p>
            <a:pPr marL="0" indent="0" algn="ctr">
              <a:buNone/>
            </a:pPr>
            <a:r>
              <a:rPr lang="en-US" sz="2400"/>
              <a:t>SQL Code</a:t>
            </a:r>
          </a:p>
        </p:txBody>
      </p:sp>
      <p:pic>
        <p:nvPicPr>
          <p:cNvPr id="4" name="Picture 3">
            <a:extLst>
              <a:ext uri="{FF2B5EF4-FFF2-40B4-BE49-F238E27FC236}">
                <a16:creationId xmlns:a16="http://schemas.microsoft.com/office/drawing/2014/main" id="{B6E72979-5254-2325-5233-385D32CE94FB}"/>
              </a:ext>
            </a:extLst>
          </p:cNvPr>
          <p:cNvPicPr>
            <a:picLocks noChangeAspect="1"/>
          </p:cNvPicPr>
          <p:nvPr/>
        </p:nvPicPr>
        <p:blipFill>
          <a:blip r:embed="rId2"/>
          <a:stretch>
            <a:fillRect/>
          </a:stretch>
        </p:blipFill>
        <p:spPr>
          <a:xfrm>
            <a:off x="2730037" y="2026410"/>
            <a:ext cx="7772400" cy="1535169"/>
          </a:xfrm>
          <a:prstGeom prst="rect">
            <a:avLst/>
          </a:prstGeom>
        </p:spPr>
      </p:pic>
    </p:spTree>
    <p:extLst>
      <p:ext uri="{BB962C8B-B14F-4D97-AF65-F5344CB8AC3E}">
        <p14:creationId xmlns:p14="http://schemas.microsoft.com/office/powerpoint/2010/main" val="4233554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F344-6018-D51D-BEDD-39E1EC156937}"/>
              </a:ext>
            </a:extLst>
          </p:cNvPr>
          <p:cNvSpPr>
            <a:spLocks noGrp="1"/>
          </p:cNvSpPr>
          <p:nvPr>
            <p:ph type="title"/>
          </p:nvPr>
        </p:nvSpPr>
        <p:spPr/>
        <p:txBody>
          <a:bodyPr anchor="ctr"/>
          <a:lstStyle/>
          <a:p>
            <a:pPr algn="ctr"/>
            <a:r>
              <a:rPr lang="en-US" dirty="0"/>
              <a:t>Query Result</a:t>
            </a:r>
          </a:p>
        </p:txBody>
      </p:sp>
      <p:sp>
        <p:nvSpPr>
          <p:cNvPr id="5" name="Content Placeholder 4">
            <a:extLst>
              <a:ext uri="{FF2B5EF4-FFF2-40B4-BE49-F238E27FC236}">
                <a16:creationId xmlns:a16="http://schemas.microsoft.com/office/drawing/2014/main" id="{3C7AF946-03B6-39AD-A3FD-06E83204A59A}"/>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49DD61C-793A-F59F-94DF-5563A5B8D7A5}"/>
              </a:ext>
            </a:extLst>
          </p:cNvPr>
          <p:cNvPicPr>
            <a:picLocks noChangeAspect="1"/>
          </p:cNvPicPr>
          <p:nvPr/>
        </p:nvPicPr>
        <p:blipFill>
          <a:blip r:embed="rId2"/>
          <a:stretch>
            <a:fillRect/>
          </a:stretch>
        </p:blipFill>
        <p:spPr>
          <a:xfrm>
            <a:off x="3194050" y="2599092"/>
            <a:ext cx="5803900" cy="3048000"/>
          </a:xfrm>
          <a:prstGeom prst="rect">
            <a:avLst/>
          </a:prstGeom>
        </p:spPr>
      </p:pic>
    </p:spTree>
    <p:extLst>
      <p:ext uri="{BB962C8B-B14F-4D97-AF65-F5344CB8AC3E}">
        <p14:creationId xmlns:p14="http://schemas.microsoft.com/office/powerpoint/2010/main" val="1961012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FCD58-FEEA-EDED-2F53-4729005948BD}"/>
              </a:ext>
            </a:extLst>
          </p:cNvPr>
          <p:cNvSpPr>
            <a:spLocks noGrp="1"/>
          </p:cNvSpPr>
          <p:nvPr>
            <p:ph type="title"/>
          </p:nvPr>
        </p:nvSpPr>
        <p:spPr/>
        <p:txBody>
          <a:bodyPr anchor="ctr"/>
          <a:lstStyle/>
          <a:p>
            <a:pPr algn="ctr"/>
            <a:r>
              <a:rPr lang="en-US"/>
              <a:t>Corresponding Visualization</a:t>
            </a:r>
            <a:endParaRPr lang="en-US" dirty="0"/>
          </a:p>
        </p:txBody>
      </p:sp>
      <p:pic>
        <p:nvPicPr>
          <p:cNvPr id="4" name="Picture 3">
            <a:extLst>
              <a:ext uri="{FF2B5EF4-FFF2-40B4-BE49-F238E27FC236}">
                <a16:creationId xmlns:a16="http://schemas.microsoft.com/office/drawing/2014/main" id="{8B40CCA3-D1EE-F1C8-5070-F421DD0C44FF}"/>
              </a:ext>
            </a:extLst>
          </p:cNvPr>
          <p:cNvPicPr>
            <a:picLocks noChangeAspect="1"/>
          </p:cNvPicPr>
          <p:nvPr/>
        </p:nvPicPr>
        <p:blipFill>
          <a:blip r:embed="rId2"/>
          <a:stretch>
            <a:fillRect/>
          </a:stretch>
        </p:blipFill>
        <p:spPr>
          <a:xfrm>
            <a:off x="2444855" y="1764624"/>
            <a:ext cx="7772400" cy="4857750"/>
          </a:xfrm>
          <a:prstGeom prst="rect">
            <a:avLst/>
          </a:prstGeom>
        </p:spPr>
      </p:pic>
    </p:spTree>
    <p:extLst>
      <p:ext uri="{BB962C8B-B14F-4D97-AF65-F5344CB8AC3E}">
        <p14:creationId xmlns:p14="http://schemas.microsoft.com/office/powerpoint/2010/main" val="1842502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835B8-EC83-8C2E-6569-8281B073498A}"/>
              </a:ext>
            </a:extLst>
          </p:cNvPr>
          <p:cNvSpPr>
            <a:spLocks noGrp="1"/>
          </p:cNvSpPr>
          <p:nvPr>
            <p:ph type="title"/>
          </p:nvPr>
        </p:nvSpPr>
        <p:spPr>
          <a:xfrm>
            <a:off x="1777321" y="4309024"/>
            <a:ext cx="9677833" cy="1134452"/>
          </a:xfrm>
        </p:spPr>
        <p:txBody>
          <a:bodyPr vert="horz" lIns="91440" tIns="45720" rIns="91440" bIns="45720" rtlCol="0" anchor="ctr">
            <a:normAutofit fontScale="90000"/>
          </a:bodyPr>
          <a:lstStyle/>
          <a:p>
            <a:pPr algn="ctr">
              <a:lnSpc>
                <a:spcPct val="90000"/>
              </a:lnSpc>
            </a:pPr>
            <a:r>
              <a:rPr lang="en-US" sz="3800" dirty="0"/>
              <a:t>What is the percentage of online transactions as compared to other payment methods?</a:t>
            </a:r>
          </a:p>
        </p:txBody>
      </p:sp>
      <p:sp>
        <p:nvSpPr>
          <p:cNvPr id="3" name="Content Placeholder 2">
            <a:extLst>
              <a:ext uri="{FF2B5EF4-FFF2-40B4-BE49-F238E27FC236}">
                <a16:creationId xmlns:a16="http://schemas.microsoft.com/office/drawing/2014/main" id="{05773967-19F9-79D0-FA25-23068552C377}"/>
              </a:ext>
            </a:extLst>
          </p:cNvPr>
          <p:cNvSpPr>
            <a:spLocks noGrp="1"/>
          </p:cNvSpPr>
          <p:nvPr>
            <p:ph idx="1"/>
          </p:nvPr>
        </p:nvSpPr>
        <p:spPr>
          <a:xfrm>
            <a:off x="1777321" y="5455664"/>
            <a:ext cx="9677834" cy="613921"/>
          </a:xfrm>
        </p:spPr>
        <p:txBody>
          <a:bodyPr vert="horz" lIns="91440" tIns="45720" rIns="91440" bIns="45720" rtlCol="0" anchor="b">
            <a:normAutofit/>
          </a:bodyPr>
          <a:lstStyle/>
          <a:p>
            <a:pPr marL="0" indent="0" algn="ctr">
              <a:buNone/>
            </a:pPr>
            <a:r>
              <a:rPr lang="en-US" sz="2400"/>
              <a:t>SQL Code</a:t>
            </a:r>
          </a:p>
        </p:txBody>
      </p:sp>
      <p:pic>
        <p:nvPicPr>
          <p:cNvPr id="5" name="Picture 4">
            <a:extLst>
              <a:ext uri="{FF2B5EF4-FFF2-40B4-BE49-F238E27FC236}">
                <a16:creationId xmlns:a16="http://schemas.microsoft.com/office/drawing/2014/main" id="{5462359F-B201-ECDF-63C8-2495B3CD6001}"/>
              </a:ext>
            </a:extLst>
          </p:cNvPr>
          <p:cNvPicPr>
            <a:picLocks noChangeAspect="1"/>
          </p:cNvPicPr>
          <p:nvPr/>
        </p:nvPicPr>
        <p:blipFill>
          <a:blip r:embed="rId2"/>
          <a:stretch>
            <a:fillRect/>
          </a:stretch>
        </p:blipFill>
        <p:spPr>
          <a:xfrm>
            <a:off x="2730037" y="1938844"/>
            <a:ext cx="7772400" cy="1490156"/>
          </a:xfrm>
          <a:prstGeom prst="rect">
            <a:avLst/>
          </a:prstGeom>
        </p:spPr>
      </p:pic>
    </p:spTree>
    <p:extLst>
      <p:ext uri="{BB962C8B-B14F-4D97-AF65-F5344CB8AC3E}">
        <p14:creationId xmlns:p14="http://schemas.microsoft.com/office/powerpoint/2010/main" val="9051011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F344-6018-D51D-BEDD-39E1EC156937}"/>
              </a:ext>
            </a:extLst>
          </p:cNvPr>
          <p:cNvSpPr>
            <a:spLocks noGrp="1"/>
          </p:cNvSpPr>
          <p:nvPr>
            <p:ph type="title"/>
          </p:nvPr>
        </p:nvSpPr>
        <p:spPr/>
        <p:txBody>
          <a:bodyPr anchor="ctr"/>
          <a:lstStyle/>
          <a:p>
            <a:pPr algn="ctr"/>
            <a:r>
              <a:rPr lang="en-US" dirty="0"/>
              <a:t>Query Result</a:t>
            </a:r>
          </a:p>
        </p:txBody>
      </p:sp>
      <p:sp>
        <p:nvSpPr>
          <p:cNvPr id="5" name="Content Placeholder 4">
            <a:extLst>
              <a:ext uri="{FF2B5EF4-FFF2-40B4-BE49-F238E27FC236}">
                <a16:creationId xmlns:a16="http://schemas.microsoft.com/office/drawing/2014/main" id="{3C7AF946-03B6-39AD-A3FD-06E83204A59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123EA2C-0D5D-6574-954D-7CA0987A1E0A}"/>
              </a:ext>
            </a:extLst>
          </p:cNvPr>
          <p:cNvPicPr>
            <a:picLocks noChangeAspect="1"/>
          </p:cNvPicPr>
          <p:nvPr/>
        </p:nvPicPr>
        <p:blipFill>
          <a:blip r:embed="rId2"/>
          <a:stretch>
            <a:fillRect/>
          </a:stretch>
        </p:blipFill>
        <p:spPr>
          <a:xfrm>
            <a:off x="4094274" y="1836727"/>
            <a:ext cx="4473561" cy="4572729"/>
          </a:xfrm>
          <a:prstGeom prst="rect">
            <a:avLst/>
          </a:prstGeom>
        </p:spPr>
      </p:pic>
    </p:spTree>
    <p:extLst>
      <p:ext uri="{BB962C8B-B14F-4D97-AF65-F5344CB8AC3E}">
        <p14:creationId xmlns:p14="http://schemas.microsoft.com/office/powerpoint/2010/main" val="27472447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FCD58-FEEA-EDED-2F53-4729005948BD}"/>
              </a:ext>
            </a:extLst>
          </p:cNvPr>
          <p:cNvSpPr>
            <a:spLocks noGrp="1"/>
          </p:cNvSpPr>
          <p:nvPr>
            <p:ph type="title"/>
          </p:nvPr>
        </p:nvSpPr>
        <p:spPr/>
        <p:txBody>
          <a:bodyPr anchor="ctr"/>
          <a:lstStyle/>
          <a:p>
            <a:pPr algn="ctr"/>
            <a:r>
              <a:rPr lang="en-US" dirty="0"/>
              <a:t>Corresponding Visualization</a:t>
            </a:r>
          </a:p>
        </p:txBody>
      </p:sp>
      <p:pic>
        <p:nvPicPr>
          <p:cNvPr id="3" name="Picture 2">
            <a:extLst>
              <a:ext uri="{FF2B5EF4-FFF2-40B4-BE49-F238E27FC236}">
                <a16:creationId xmlns:a16="http://schemas.microsoft.com/office/drawing/2014/main" id="{B2206C79-8317-13E2-085F-5C416865665A}"/>
              </a:ext>
            </a:extLst>
          </p:cNvPr>
          <p:cNvPicPr>
            <a:picLocks noChangeAspect="1"/>
          </p:cNvPicPr>
          <p:nvPr/>
        </p:nvPicPr>
        <p:blipFill>
          <a:blip r:embed="rId2"/>
          <a:stretch>
            <a:fillRect/>
          </a:stretch>
        </p:blipFill>
        <p:spPr>
          <a:xfrm>
            <a:off x="2444855" y="1764623"/>
            <a:ext cx="7772400" cy="4857750"/>
          </a:xfrm>
          <a:prstGeom prst="rect">
            <a:avLst/>
          </a:prstGeom>
        </p:spPr>
      </p:pic>
    </p:spTree>
    <p:extLst>
      <p:ext uri="{BB962C8B-B14F-4D97-AF65-F5344CB8AC3E}">
        <p14:creationId xmlns:p14="http://schemas.microsoft.com/office/powerpoint/2010/main" val="24785890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8200C-B724-CE2A-1C61-3C399D45CA0F}"/>
              </a:ext>
            </a:extLst>
          </p:cNvPr>
          <p:cNvSpPr>
            <a:spLocks noGrp="1"/>
          </p:cNvSpPr>
          <p:nvPr>
            <p:ph type="title"/>
          </p:nvPr>
        </p:nvSpPr>
        <p:spPr/>
        <p:txBody>
          <a:bodyPr anchor="t">
            <a:normAutofit fontScale="90000"/>
          </a:bodyPr>
          <a:lstStyle/>
          <a:p>
            <a:pPr algn="ctr"/>
            <a:r>
              <a:rPr lang="en-US" sz="3600" b="1" dirty="0">
                <a:effectLst/>
              </a:rPr>
              <a:t>What is the average delivery distance an order was carried from a store in each store segment?</a:t>
            </a:r>
            <a:br>
              <a:rPr lang="en-US" sz="900" dirty="0">
                <a:effectLst/>
              </a:rPr>
            </a:br>
            <a:endParaRPr lang="en-US" dirty="0"/>
          </a:p>
        </p:txBody>
      </p:sp>
      <p:pic>
        <p:nvPicPr>
          <p:cNvPr id="4" name="Content Placeholder 3">
            <a:extLst>
              <a:ext uri="{FF2B5EF4-FFF2-40B4-BE49-F238E27FC236}">
                <a16:creationId xmlns:a16="http://schemas.microsoft.com/office/drawing/2014/main" id="{E6BE5D72-BE88-A463-BF4D-37EB3F2E501E}"/>
              </a:ext>
            </a:extLst>
          </p:cNvPr>
          <p:cNvPicPr>
            <a:picLocks noGrp="1" noChangeAspect="1"/>
          </p:cNvPicPr>
          <p:nvPr>
            <p:ph idx="1"/>
          </p:nvPr>
        </p:nvPicPr>
        <p:blipFill>
          <a:blip r:embed="rId2"/>
          <a:stretch>
            <a:fillRect/>
          </a:stretch>
        </p:blipFill>
        <p:spPr>
          <a:xfrm>
            <a:off x="3190240" y="2160588"/>
            <a:ext cx="6281419" cy="3925887"/>
          </a:xfrm>
          <a:prstGeom prst="rect">
            <a:avLst/>
          </a:prstGeom>
        </p:spPr>
      </p:pic>
    </p:spTree>
    <p:extLst>
      <p:ext uri="{BB962C8B-B14F-4D97-AF65-F5344CB8AC3E}">
        <p14:creationId xmlns:p14="http://schemas.microsoft.com/office/powerpoint/2010/main" val="1474936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1B3E95-88AE-0A18-88A0-E79CCEB7F37B}"/>
              </a:ext>
            </a:extLst>
          </p:cNvPr>
          <p:cNvPicPr>
            <a:picLocks noChangeAspect="1"/>
          </p:cNvPicPr>
          <p:nvPr/>
        </p:nvPicPr>
        <p:blipFill>
          <a:blip r:embed="rId2"/>
          <a:stretch>
            <a:fillRect/>
          </a:stretch>
        </p:blipFill>
        <p:spPr>
          <a:xfrm>
            <a:off x="2209800" y="1000125"/>
            <a:ext cx="7772400" cy="4857750"/>
          </a:xfrm>
          <a:prstGeom prst="rect">
            <a:avLst/>
          </a:prstGeom>
        </p:spPr>
      </p:pic>
    </p:spTree>
    <p:extLst>
      <p:ext uri="{BB962C8B-B14F-4D97-AF65-F5344CB8AC3E}">
        <p14:creationId xmlns:p14="http://schemas.microsoft.com/office/powerpoint/2010/main" val="21066800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8200C-B724-CE2A-1C61-3C399D45CA0F}"/>
              </a:ext>
            </a:extLst>
          </p:cNvPr>
          <p:cNvSpPr>
            <a:spLocks noGrp="1"/>
          </p:cNvSpPr>
          <p:nvPr>
            <p:ph type="title"/>
          </p:nvPr>
        </p:nvSpPr>
        <p:spPr/>
        <p:txBody>
          <a:bodyPr anchor="t">
            <a:normAutofit fontScale="90000"/>
          </a:bodyPr>
          <a:lstStyle/>
          <a:p>
            <a:pPr algn="ctr"/>
            <a:r>
              <a:rPr lang="en-US" sz="3600" b="1" dirty="0">
                <a:effectLst/>
              </a:rPr>
              <a:t>What is the average production time each store required?</a:t>
            </a:r>
            <a:br>
              <a:rPr lang="en-US" sz="900" dirty="0">
                <a:effectLst/>
              </a:rPr>
            </a:br>
            <a:endParaRPr lang="en-US" dirty="0"/>
          </a:p>
        </p:txBody>
      </p:sp>
      <p:pic>
        <p:nvPicPr>
          <p:cNvPr id="6" name="Content Placeholder 5">
            <a:extLst>
              <a:ext uri="{FF2B5EF4-FFF2-40B4-BE49-F238E27FC236}">
                <a16:creationId xmlns:a16="http://schemas.microsoft.com/office/drawing/2014/main" id="{E1C68865-C849-8F46-A900-43BD3618083C}"/>
              </a:ext>
            </a:extLst>
          </p:cNvPr>
          <p:cNvPicPr>
            <a:picLocks noGrp="1" noChangeAspect="1"/>
          </p:cNvPicPr>
          <p:nvPr>
            <p:ph idx="1"/>
          </p:nvPr>
        </p:nvPicPr>
        <p:blipFill>
          <a:blip r:embed="rId2"/>
          <a:stretch>
            <a:fillRect/>
          </a:stretch>
        </p:blipFill>
        <p:spPr>
          <a:xfrm>
            <a:off x="3190240" y="2160588"/>
            <a:ext cx="6281419" cy="3925887"/>
          </a:xfrm>
          <a:prstGeom prst="rect">
            <a:avLst/>
          </a:prstGeom>
        </p:spPr>
      </p:pic>
    </p:spTree>
    <p:extLst>
      <p:ext uri="{BB962C8B-B14F-4D97-AF65-F5344CB8AC3E}">
        <p14:creationId xmlns:p14="http://schemas.microsoft.com/office/powerpoint/2010/main" val="1928999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450D8-EE61-B4FE-D371-2834DB56247F}"/>
              </a:ext>
            </a:extLst>
          </p:cNvPr>
          <p:cNvSpPr>
            <a:spLocks noGrp="1"/>
          </p:cNvSpPr>
          <p:nvPr>
            <p:ph type="title"/>
          </p:nvPr>
        </p:nvSpPr>
        <p:spPr/>
        <p:txBody>
          <a:bodyPr anchor="ctr"/>
          <a:lstStyle/>
          <a:p>
            <a:pPr algn="ctr"/>
            <a:r>
              <a:rPr lang="en-US" dirty="0"/>
              <a:t>Cities Table</a:t>
            </a:r>
          </a:p>
        </p:txBody>
      </p:sp>
      <p:pic>
        <p:nvPicPr>
          <p:cNvPr id="2050" name="Picture 2">
            <a:extLst>
              <a:ext uri="{FF2B5EF4-FFF2-40B4-BE49-F238E27FC236}">
                <a16:creationId xmlns:a16="http://schemas.microsoft.com/office/drawing/2014/main" id="{1AC4EA1E-8384-5C26-2976-A4A7C4FD1A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7500" y="2341452"/>
            <a:ext cx="9486900" cy="7352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00B9099-1DEF-8A50-F0B4-8EBDB7500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357562"/>
            <a:ext cx="79248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4E6592A-0304-3F7B-4632-EEDE9F291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4273438"/>
            <a:ext cx="79248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99A9DE30-4235-05AF-F02E-59680B0F5F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5163914"/>
            <a:ext cx="7924800"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4266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B6467-7A93-D68B-9433-7DA39A8A643C}"/>
              </a:ext>
            </a:extLst>
          </p:cNvPr>
          <p:cNvSpPr>
            <a:spLocks noGrp="1"/>
          </p:cNvSpPr>
          <p:nvPr>
            <p:ph type="ctrTitle"/>
          </p:nvPr>
        </p:nvSpPr>
        <p:spPr/>
        <p:txBody>
          <a:bodyPr anchor="ctr"/>
          <a:lstStyle/>
          <a:p>
            <a:pPr algn="ctr"/>
            <a:r>
              <a:rPr lang="en-US" dirty="0"/>
              <a:t>Thank You!!!</a:t>
            </a:r>
          </a:p>
        </p:txBody>
      </p:sp>
      <p:sp>
        <p:nvSpPr>
          <p:cNvPr id="3" name="Subtitle 2">
            <a:extLst>
              <a:ext uri="{FF2B5EF4-FFF2-40B4-BE49-F238E27FC236}">
                <a16:creationId xmlns:a16="http://schemas.microsoft.com/office/drawing/2014/main" id="{C5E15397-1FC2-4560-B51D-8FA42AA9D96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77007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1" name="Rectangle 4104">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2" name="Rectangle 4106">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3" name="Rectangle 4108">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68D05-7168-A9F8-F649-04827A652708}"/>
              </a:ext>
            </a:extLst>
          </p:cNvPr>
          <p:cNvSpPr>
            <a:spLocks noGrp="1"/>
          </p:cNvSpPr>
          <p:nvPr>
            <p:ph type="title"/>
          </p:nvPr>
        </p:nvSpPr>
        <p:spPr>
          <a:xfrm>
            <a:off x="1632680" y="2653786"/>
            <a:ext cx="4463320" cy="2772653"/>
          </a:xfrm>
        </p:spPr>
        <p:txBody>
          <a:bodyPr>
            <a:noAutofit/>
          </a:bodyPr>
          <a:lstStyle/>
          <a:p>
            <a:pPr>
              <a:lnSpc>
                <a:spcPct val="90000"/>
              </a:lnSpc>
            </a:pPr>
            <a:r>
              <a:rPr lang="en-US" dirty="0"/>
              <a:t>Proposed Data Warehouse Schema</a:t>
            </a:r>
          </a:p>
        </p:txBody>
      </p:sp>
      <p:pic>
        <p:nvPicPr>
          <p:cNvPr id="4098" name="Picture 2" descr="Diagram&#10;&#10;Description automatically generated">
            <a:extLst>
              <a:ext uri="{FF2B5EF4-FFF2-40B4-BE49-F238E27FC236}">
                <a16:creationId xmlns:a16="http://schemas.microsoft.com/office/drawing/2014/main" id="{BB98AE40-EB19-EE6E-CEEE-42799BF79C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4746" y="614149"/>
            <a:ext cx="4158733" cy="5472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268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F032-BE73-05AB-0BD9-8CD628903C69}"/>
              </a:ext>
            </a:extLst>
          </p:cNvPr>
          <p:cNvSpPr>
            <a:spLocks noGrp="1"/>
          </p:cNvSpPr>
          <p:nvPr>
            <p:ph type="title"/>
          </p:nvPr>
        </p:nvSpPr>
        <p:spPr/>
        <p:txBody>
          <a:bodyPr anchor="ctr"/>
          <a:lstStyle/>
          <a:p>
            <a:pPr algn="ctr"/>
            <a:r>
              <a:rPr lang="en-US" dirty="0"/>
              <a:t>Business Questions</a:t>
            </a:r>
          </a:p>
        </p:txBody>
      </p:sp>
      <p:sp>
        <p:nvSpPr>
          <p:cNvPr id="3" name="Content Placeholder 2">
            <a:extLst>
              <a:ext uri="{FF2B5EF4-FFF2-40B4-BE49-F238E27FC236}">
                <a16:creationId xmlns:a16="http://schemas.microsoft.com/office/drawing/2014/main" id="{A74FEC23-638E-2332-9A75-42B5E7EB18D7}"/>
              </a:ext>
            </a:extLst>
          </p:cNvPr>
          <p:cNvSpPr>
            <a:spLocks noGrp="1"/>
          </p:cNvSpPr>
          <p:nvPr>
            <p:ph idx="1"/>
          </p:nvPr>
        </p:nvSpPr>
        <p:spPr/>
        <p:txBody>
          <a:bodyPr>
            <a:normAutofit fontScale="70000" lnSpcReduction="20000"/>
          </a:bodyPr>
          <a:lstStyle/>
          <a:p>
            <a:r>
              <a:rPr lang="en-US" sz="2400" dirty="0"/>
              <a:t>What is the average order fulfillment time for each channel in each store segment?</a:t>
            </a:r>
          </a:p>
          <a:p>
            <a:r>
              <a:rPr lang="en-US" sz="2400" dirty="0"/>
              <a:t>What is the revenue generated in store segments in each city?</a:t>
            </a:r>
          </a:p>
          <a:p>
            <a:r>
              <a:rPr lang="en-US" sz="2400" dirty="0"/>
              <a:t>What is the revenue generated by each store branch in each city?</a:t>
            </a:r>
          </a:p>
          <a:p>
            <a:r>
              <a:rPr lang="en-US" sz="2400" dirty="0"/>
              <a:t>What is the order cancellation percentage for each store?</a:t>
            </a:r>
          </a:p>
          <a:p>
            <a:r>
              <a:rPr lang="en-US" sz="2400" dirty="0"/>
              <a:t>What is the total order delivery fee charged by drivers in each city?</a:t>
            </a:r>
          </a:p>
          <a:p>
            <a:r>
              <a:rPr lang="en-US" sz="2400" dirty="0"/>
              <a:t>What is the percentage of online transactions as compared to other payment methods?</a:t>
            </a:r>
          </a:p>
          <a:p>
            <a:r>
              <a:rPr lang="en-US" sz="2400" dirty="0">
                <a:effectLst/>
              </a:rPr>
              <a:t>What is the average delivery distance an order was carried from a store in each store segment?</a:t>
            </a:r>
          </a:p>
          <a:p>
            <a:r>
              <a:rPr lang="en-US" sz="2400" dirty="0">
                <a:effectLst/>
              </a:rPr>
              <a:t>What is the average production time each store required?</a:t>
            </a:r>
            <a:br>
              <a:rPr lang="en-US" sz="800" dirty="0">
                <a:effectLst/>
              </a:rPr>
            </a:br>
            <a:br>
              <a:rPr lang="en-US" sz="800" dirty="0">
                <a:effectLst/>
              </a:rPr>
            </a:br>
            <a:endParaRPr lang="en-US" sz="2400" dirty="0"/>
          </a:p>
          <a:p>
            <a:endParaRPr lang="en-US" sz="2400" dirty="0"/>
          </a:p>
          <a:p>
            <a:endParaRPr lang="en-US" sz="2400" dirty="0"/>
          </a:p>
          <a:p>
            <a:endParaRPr lang="en-US" sz="2400" dirty="0"/>
          </a:p>
          <a:p>
            <a:endParaRPr lang="en-US" dirty="0"/>
          </a:p>
        </p:txBody>
      </p:sp>
    </p:spTree>
    <p:extLst>
      <p:ext uri="{BB962C8B-B14F-4D97-AF65-F5344CB8AC3E}">
        <p14:creationId xmlns:p14="http://schemas.microsoft.com/office/powerpoint/2010/main" val="1104297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3" name="Rectangle 12">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C15160-060A-1B80-F5AF-34F41664BA79}"/>
              </a:ext>
            </a:extLst>
          </p:cNvPr>
          <p:cNvSpPr>
            <a:spLocks noGrp="1"/>
          </p:cNvSpPr>
          <p:nvPr>
            <p:ph type="title"/>
          </p:nvPr>
        </p:nvSpPr>
        <p:spPr>
          <a:xfrm>
            <a:off x="1777321" y="4309024"/>
            <a:ext cx="9677833" cy="1134452"/>
          </a:xfrm>
        </p:spPr>
        <p:txBody>
          <a:bodyPr vert="horz" lIns="91440" tIns="45720" rIns="91440" bIns="45720" rtlCol="0" anchor="ctr">
            <a:normAutofit/>
          </a:bodyPr>
          <a:lstStyle/>
          <a:p>
            <a:pPr algn="ctr">
              <a:lnSpc>
                <a:spcPct val="90000"/>
              </a:lnSpc>
            </a:pPr>
            <a:r>
              <a:rPr lang="en-US" sz="4700" dirty="0"/>
              <a:t>Extract Phase(</a:t>
            </a:r>
            <a:r>
              <a:rPr lang="en-US" sz="4700" dirty="0" err="1"/>
              <a:t>Orders_Staging</a:t>
            </a:r>
            <a:r>
              <a:rPr lang="en-US" sz="4700" dirty="0"/>
              <a:t>)</a:t>
            </a:r>
          </a:p>
        </p:txBody>
      </p:sp>
      <p:sp>
        <p:nvSpPr>
          <p:cNvPr id="3" name="Content Placeholder 2">
            <a:extLst>
              <a:ext uri="{FF2B5EF4-FFF2-40B4-BE49-F238E27FC236}">
                <a16:creationId xmlns:a16="http://schemas.microsoft.com/office/drawing/2014/main" id="{4A353983-9FA2-AC38-930E-C425F9AA8618}"/>
              </a:ext>
            </a:extLst>
          </p:cNvPr>
          <p:cNvSpPr>
            <a:spLocks noGrp="1"/>
          </p:cNvSpPr>
          <p:nvPr>
            <p:ph idx="1"/>
          </p:nvPr>
        </p:nvSpPr>
        <p:spPr>
          <a:xfrm>
            <a:off x="1777321" y="5455664"/>
            <a:ext cx="9677834" cy="613921"/>
          </a:xfrm>
        </p:spPr>
        <p:txBody>
          <a:bodyPr vert="horz" lIns="91440" tIns="45720" rIns="91440" bIns="45720" rtlCol="0" anchor="b">
            <a:normAutofit/>
          </a:bodyPr>
          <a:lstStyle/>
          <a:p>
            <a:pPr marL="0" indent="0" algn="ctr">
              <a:buNone/>
            </a:pPr>
            <a:r>
              <a:rPr lang="en-US" sz="2400" dirty="0"/>
              <a:t>Loading the delivery center dataset into a </a:t>
            </a:r>
            <a:r>
              <a:rPr lang="en-US" sz="2400" dirty="0" err="1"/>
              <a:t>dataframe</a:t>
            </a:r>
            <a:r>
              <a:rPr lang="en-US" sz="2400" dirty="0"/>
              <a:t>.</a:t>
            </a:r>
          </a:p>
        </p:txBody>
      </p:sp>
      <p:pic>
        <p:nvPicPr>
          <p:cNvPr id="4" name="Picture 3">
            <a:extLst>
              <a:ext uri="{FF2B5EF4-FFF2-40B4-BE49-F238E27FC236}">
                <a16:creationId xmlns:a16="http://schemas.microsoft.com/office/drawing/2014/main" id="{6682F8CE-BA2A-7AE9-09D9-A1F4CE521904}"/>
              </a:ext>
            </a:extLst>
          </p:cNvPr>
          <p:cNvPicPr>
            <a:picLocks noChangeAspect="1"/>
          </p:cNvPicPr>
          <p:nvPr/>
        </p:nvPicPr>
        <p:blipFill>
          <a:blip r:embed="rId2"/>
          <a:stretch>
            <a:fillRect/>
          </a:stretch>
        </p:blipFill>
        <p:spPr>
          <a:xfrm>
            <a:off x="3095609" y="627797"/>
            <a:ext cx="7041260" cy="3238979"/>
          </a:xfrm>
          <a:prstGeom prst="rect">
            <a:avLst/>
          </a:prstGeom>
        </p:spPr>
      </p:pic>
    </p:spTree>
    <p:extLst>
      <p:ext uri="{BB962C8B-B14F-4D97-AF65-F5344CB8AC3E}">
        <p14:creationId xmlns:p14="http://schemas.microsoft.com/office/powerpoint/2010/main" val="429052830"/>
      </p:ext>
    </p:extLst>
  </p:cSld>
  <p:clrMapOvr>
    <a:masterClrMapping/>
  </p:clrMapOvr>
</p:sld>
</file>

<file path=ppt/theme/theme1.xml><?xml version="1.0" encoding="utf-8"?>
<a:theme xmlns:a="http://schemas.openxmlformats.org/drawingml/2006/main" name="InterweaveVTI">
  <a:themeElements>
    <a:clrScheme name="Interweave-R1">
      <a:dk1>
        <a:srgbClr val="000000"/>
      </a:dk1>
      <a:lt1>
        <a:srgbClr val="FFFFFF"/>
      </a:lt1>
      <a:dk2>
        <a:srgbClr val="292C2D"/>
      </a:dk2>
      <a:lt2>
        <a:srgbClr val="DDDEDD"/>
      </a:lt2>
      <a:accent1>
        <a:srgbClr val="0BA5E8"/>
      </a:accent1>
      <a:accent2>
        <a:srgbClr val="5066E1"/>
      </a:accent2>
      <a:accent3>
        <a:srgbClr val="894EC0"/>
      </a:accent3>
      <a:accent4>
        <a:srgbClr val="E54196"/>
      </a:accent4>
      <a:accent5>
        <a:srgbClr val="BE4449"/>
      </a:accent5>
      <a:accent6>
        <a:srgbClr val="F55822"/>
      </a:accent6>
      <a:hlink>
        <a:srgbClr val="C22DD8"/>
      </a:hlink>
      <a:folHlink>
        <a:srgbClr val="737F82"/>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1413</TotalTime>
  <Words>1523</Words>
  <Application>Microsoft Macintosh PowerPoint</Application>
  <PresentationFormat>Widescreen</PresentationFormat>
  <Paragraphs>154</Paragraphs>
  <Slides>60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Calibri</vt:lpstr>
      <vt:lpstr>Neue Haas Grotesk Text Pro</vt:lpstr>
      <vt:lpstr>InterweaveVTI</vt:lpstr>
      <vt:lpstr>Delivery Centers Data Warehouse</vt:lpstr>
      <vt:lpstr>Dataset Description</vt:lpstr>
      <vt:lpstr>Brazilian Delivery Center Dataset</vt:lpstr>
      <vt:lpstr>Initial Flat Table</vt:lpstr>
      <vt:lpstr>Brazilian Cities</vt:lpstr>
      <vt:lpstr>Cities Table</vt:lpstr>
      <vt:lpstr>Proposed Data Warehouse Schema</vt:lpstr>
      <vt:lpstr>Business Questions</vt:lpstr>
      <vt:lpstr>Extract Phase(Orders_Staging)</vt:lpstr>
      <vt:lpstr>Transformation Phase</vt:lpstr>
      <vt:lpstr>Python Code used for Date Transformation</vt:lpstr>
      <vt:lpstr>Attributes prior to and after Transformation</vt:lpstr>
      <vt:lpstr>Breaking down staging table into Dimensions</vt:lpstr>
      <vt:lpstr>Store Dimension Breakdown</vt:lpstr>
      <vt:lpstr>Dimensions</vt:lpstr>
      <vt:lpstr>PowerPoint Presentation</vt:lpstr>
      <vt:lpstr>PowerPoint Presentation</vt:lpstr>
      <vt:lpstr>PowerPoint Presentation</vt:lpstr>
      <vt:lpstr>Implementing Slowly Changing Dimensions (SCD)</vt:lpstr>
      <vt:lpstr>PowerPoint Presentation</vt:lpstr>
      <vt:lpstr>Slowly Changing Dimensions</vt:lpstr>
      <vt:lpstr>PowerPoint Presentation</vt:lpstr>
      <vt:lpstr>PowerPoint Presentation</vt:lpstr>
      <vt:lpstr>PowerPoint Presentation</vt:lpstr>
      <vt:lpstr>PowerPoint Presentation</vt:lpstr>
      <vt:lpstr>Fact Table Generation</vt:lpstr>
      <vt:lpstr>Revenue Fact Table</vt:lpstr>
      <vt:lpstr>Points to note about Revenue Fact Table</vt:lpstr>
      <vt:lpstr>Logistics Fact Table</vt:lpstr>
      <vt:lpstr>Points to note about Logistics Fact Table</vt:lpstr>
      <vt:lpstr>Generation of Derived Measures(Logistics Fact Table)</vt:lpstr>
      <vt:lpstr>PowerPoint Presentation</vt:lpstr>
      <vt:lpstr>Loading Phase(Dimensions and Fact Tables)</vt:lpstr>
      <vt:lpstr>Maintaining SCDs</vt:lpstr>
      <vt:lpstr>Testing Delivery Dimension SCD Type 2</vt:lpstr>
      <vt:lpstr>Maintaining SCDs</vt:lpstr>
      <vt:lpstr>Testing Driver Dimension SCD Type 3</vt:lpstr>
      <vt:lpstr>Business Questions</vt:lpstr>
      <vt:lpstr>What is the average order fulfillment time for each channel in each store segment?</vt:lpstr>
      <vt:lpstr>Query Result</vt:lpstr>
      <vt:lpstr>Corresponding Visualization</vt:lpstr>
      <vt:lpstr>What is the revenue generated in store segments in each city?</vt:lpstr>
      <vt:lpstr>Query Result</vt:lpstr>
      <vt:lpstr>Corresponding Visualization</vt:lpstr>
      <vt:lpstr>What is the revenue generated by each store branch in each city?</vt:lpstr>
      <vt:lpstr>Query Result</vt:lpstr>
      <vt:lpstr>Corresponding Visualization</vt:lpstr>
      <vt:lpstr>What is the order cancellation percentage for each store?</vt:lpstr>
      <vt:lpstr>Query Result</vt:lpstr>
      <vt:lpstr>Corresponding Visualization</vt:lpstr>
      <vt:lpstr>What is the total order delivery fee charged by drivers in each city?</vt:lpstr>
      <vt:lpstr>Query Result</vt:lpstr>
      <vt:lpstr>Corresponding Visualization</vt:lpstr>
      <vt:lpstr>What is the percentage of online transactions as compared to other payment methods?</vt:lpstr>
      <vt:lpstr>Query Result</vt:lpstr>
      <vt:lpstr>Corresponding Visualization</vt:lpstr>
      <vt:lpstr>What is the average delivery distance an order was carried from a store in each store segment? </vt:lpstr>
      <vt:lpstr>PowerPoint Presentation</vt:lpstr>
      <vt:lpstr>What is the average production time each store required?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Delivery Centers Data Warehouse</dc:title>
  <dc:creator>Khaire, Atharva, Umesh</dc:creator>
  <cp:lastModifiedBy>Khaire, Atharva, Umesh</cp:lastModifiedBy>
  <cp:revision>6</cp:revision>
  <dcterms:created xsi:type="dcterms:W3CDTF">2023-04-25T17:45:37Z</dcterms:created>
  <dcterms:modified xsi:type="dcterms:W3CDTF">2023-04-26T17:18:46Z</dcterms:modified>
</cp:coreProperties>
</file>